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7_A0CDB0B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3_9E49AF23.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6"/>
  </p:notesMasterIdLst>
  <p:sldIdLst>
    <p:sldId id="256" r:id="rId5"/>
    <p:sldId id="261" r:id="rId6"/>
    <p:sldId id="259" r:id="rId7"/>
    <p:sldId id="286" r:id="rId8"/>
    <p:sldId id="284" r:id="rId9"/>
    <p:sldId id="275" r:id="rId10"/>
    <p:sldId id="295" r:id="rId11"/>
    <p:sldId id="294" r:id="rId12"/>
    <p:sldId id="279" r:id="rId13"/>
    <p:sldId id="302" r:id="rId14"/>
    <p:sldId id="289" r:id="rId15"/>
    <p:sldId id="283" r:id="rId16"/>
    <p:sldId id="276" r:id="rId17"/>
    <p:sldId id="297" r:id="rId18"/>
    <p:sldId id="274" r:id="rId19"/>
    <p:sldId id="298" r:id="rId20"/>
    <p:sldId id="291" r:id="rId21"/>
    <p:sldId id="299" r:id="rId22"/>
    <p:sldId id="290" r:id="rId23"/>
    <p:sldId id="267" r:id="rId24"/>
    <p:sldId id="30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9C770C-89B2-B6ED-1ECD-44D6AF51190E}" name="Natalie King" initials="NK" userId="S::libnvk@leeds.ac.uk::884c62ed-1585-457a-a8ec-e8a352f01e9e" providerId="AD"/>
  <p188:author id="{AD9D423A-A094-62DB-B316-3A7446A9B382}" name="Judy Wright" initials="JW" userId="S::medjmwr@leeds.ac.uk::6fdf9212-1fa5-49a3-88a0-e20d9969babe" providerId="AD"/>
  <p188:author id="{F02B2274-94C9-C418-9685-E2E5C0655EEF}" name="Gemma Madigan Johnson" initials="GM" userId="S::hssgma@leeds.ac.uk::597fa56b-77ad-416f-88ee-1cae281add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D5EA"/>
    <a:srgbClr val="193E72"/>
    <a:srgbClr val="C9CAD1"/>
    <a:srgbClr val="FEDD95"/>
    <a:srgbClr val="EA5D4E"/>
    <a:srgbClr val="F5A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65292" autoAdjust="0"/>
  </p:normalViewPr>
  <p:slideViewPr>
    <p:cSldViewPr snapToGrid="0">
      <p:cViewPr varScale="1">
        <p:scale>
          <a:sx n="41" d="100"/>
          <a:sy n="41" d="100"/>
        </p:scale>
        <p:origin x="1348" y="3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23_9E49AF23.xml><?xml version="1.0" encoding="utf-8"?>
<p188:cmLst xmlns:a="http://schemas.openxmlformats.org/drawingml/2006/main" xmlns:r="http://schemas.openxmlformats.org/officeDocument/2006/relationships" xmlns:p188="http://schemas.microsoft.com/office/powerpoint/2018/8/main">
  <p188:cm id="{C3E67804-4E7A-4125-9BC9-E6C235D83F60}" authorId="{AD9D423A-A094-62DB-B316-3A7446A9B382}" created="2026-06-05T11:40:39.871">
    <pc:sldMkLst xmlns:pc="http://schemas.microsoft.com/office/powerpoint/2013/main/command">
      <pc:docMk/>
      <pc:sldMk cId="2655629091" sldId="291"/>
    </pc:sldMkLst>
    <p188:txBody>
      <a:bodyPr/>
      <a:lstStyle/>
      <a:p>
        <a:r>
          <a:rPr lang="en-GB"/>
          <a:t>Added new column for our observations on use/errors - what do you think?</a:t>
        </a:r>
      </a:p>
    </p188:txBody>
  </p188:cm>
</p188:cmLst>
</file>

<file path=ppt/comments/modernComment_127_A0CDB0BE.xml><?xml version="1.0" encoding="utf-8"?>
<p188:cmLst xmlns:a="http://schemas.openxmlformats.org/drawingml/2006/main" xmlns:r="http://schemas.openxmlformats.org/officeDocument/2006/relationships" xmlns:p188="http://schemas.microsoft.com/office/powerpoint/2018/8/main">
  <p188:cm id="{9A0624B5-6928-4EFF-8E38-8BF6F2C16B4F}" authorId="{AD9D423A-A094-62DB-B316-3A7446A9B382}" created="2026-06-04T13:19:39.427">
    <pc:sldMkLst xmlns:pc="http://schemas.microsoft.com/office/powerpoint/2013/main/command">
      <pc:docMk/>
      <pc:sldMk cId="2697834686" sldId="295"/>
    </pc:sldMkLst>
    <p188:replyLst>
      <p188:reply id="{973D3CDD-B259-4C47-8592-021DF42AD860}" authorId="{469C770C-89B2-B6ED-1ECD-44D6AF51190E}" created="2026-06-04T13:30:29.776">
        <p188:txBody>
          <a:bodyPr/>
          <a:lstStyle/>
          <a:p>
            <a:r>
              <a:rPr lang="en-GB"/>
              <a:t>Created shorter version for clarity but don’t miind which we use</a:t>
            </a:r>
          </a:p>
        </p188:txBody>
      </p188:reply>
      <p188:reply id="{50C4D2D7-7FBB-41B5-9864-B59EACE42C30}" authorId="{F02B2274-94C9-C418-9685-E2E5C0655EEF}" created="2026-06-04T13:48:27.028">
        <p188:txBody>
          <a:bodyPr/>
          <a:lstStyle/>
          <a:p>
            <a:r>
              <a:rPr lang="en-GB"/>
              <a:t>have edited this one a little so deleted prev</a:t>
            </a:r>
          </a:p>
        </p188:txBody>
      </p188:reply>
    </p188:replyLst>
    <p188:txBody>
      <a:bodyPr/>
      <a:lstStyle/>
      <a:p>
        <a:r>
          <a:rPr lang="en-GB"/>
          <a:t>This is almost a duplicate of previous slide - which one are we keeping?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DDFE9-F0D9-4578-81AE-B90FD68E9A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713787-477F-43D8-98D3-DDECA4CFD7F0}">
      <dgm:prSet/>
      <dgm:spPr/>
      <dgm:t>
        <a:bodyPr/>
        <a:lstStyle/>
        <a:p>
          <a:r>
            <a:rPr lang="en-GB" b="1">
              <a:latin typeface="Lato"/>
              <a:ea typeface="Lato"/>
              <a:cs typeface="Lato"/>
            </a:rPr>
            <a:t>The Challenge</a:t>
          </a:r>
          <a:endParaRPr lang="en-US">
            <a:latin typeface="Lato"/>
            <a:ea typeface="Lato"/>
            <a:cs typeface="Lato"/>
          </a:endParaRPr>
        </a:p>
      </dgm:t>
    </dgm:pt>
    <dgm:pt modelId="{2699FBFD-0E0F-497F-A5D7-A340CD562319}" type="parTrans" cxnId="{B0DB8700-1306-4F59-88C0-40B1391F6CEF}">
      <dgm:prSet/>
      <dgm:spPr/>
      <dgm:t>
        <a:bodyPr/>
        <a:lstStyle/>
        <a:p>
          <a:endParaRPr lang="en-US"/>
        </a:p>
      </dgm:t>
    </dgm:pt>
    <dgm:pt modelId="{2E7288B3-E707-4243-B127-55420E950C52}" type="sibTrans" cxnId="{B0DB8700-1306-4F59-88C0-40B1391F6CEF}">
      <dgm:prSet/>
      <dgm:spPr/>
      <dgm:t>
        <a:bodyPr/>
        <a:lstStyle/>
        <a:p>
          <a:endParaRPr lang="en-US"/>
        </a:p>
      </dgm:t>
    </dgm:pt>
    <dgm:pt modelId="{2A1883C9-B14B-4470-A2AD-A4EDC1D15D81}">
      <dgm:prSet/>
      <dgm:spPr/>
      <dgm:t>
        <a:bodyPr/>
        <a:lstStyle/>
        <a:p>
          <a:r>
            <a:rPr lang="en-GB" b="0">
              <a:latin typeface="Lato"/>
              <a:ea typeface="Lato"/>
              <a:cs typeface="Lato"/>
            </a:rPr>
            <a:t>Make Google records easy to screen and deduplicate</a:t>
          </a:r>
          <a:endParaRPr lang="en-US" b="0">
            <a:latin typeface="Lato"/>
            <a:ea typeface="Lato"/>
            <a:cs typeface="Lato"/>
          </a:endParaRPr>
        </a:p>
      </dgm:t>
    </dgm:pt>
    <dgm:pt modelId="{272A5F43-B661-40AD-8007-135F84E2AC1E}" type="parTrans" cxnId="{3D2893C7-11E9-445B-87FD-459640DC86C1}">
      <dgm:prSet/>
      <dgm:spPr/>
      <dgm:t>
        <a:bodyPr/>
        <a:lstStyle/>
        <a:p>
          <a:endParaRPr lang="en-US"/>
        </a:p>
      </dgm:t>
    </dgm:pt>
    <dgm:pt modelId="{4F09B079-C57D-44B3-819E-F788EDBF0669}" type="sibTrans" cxnId="{3D2893C7-11E9-445B-87FD-459640DC86C1}">
      <dgm:prSet/>
      <dgm:spPr/>
      <dgm:t>
        <a:bodyPr/>
        <a:lstStyle/>
        <a:p>
          <a:endParaRPr lang="en-US"/>
        </a:p>
      </dgm:t>
    </dgm:pt>
    <dgm:pt modelId="{3D678C13-D059-4E95-A18F-3C8264AD96A8}" type="pres">
      <dgm:prSet presAssocID="{C3FDDFE9-F0D9-4578-81AE-B90FD68E9A9E}" presName="hierChild1" presStyleCnt="0">
        <dgm:presLayoutVars>
          <dgm:chPref val="1"/>
          <dgm:dir/>
          <dgm:animOne val="branch"/>
          <dgm:animLvl val="lvl"/>
          <dgm:resizeHandles/>
        </dgm:presLayoutVars>
      </dgm:prSet>
      <dgm:spPr/>
    </dgm:pt>
    <dgm:pt modelId="{EF779D68-780F-4205-B0DC-753526D6A015}" type="pres">
      <dgm:prSet presAssocID="{DE713787-477F-43D8-98D3-DDECA4CFD7F0}" presName="hierRoot1" presStyleCnt="0"/>
      <dgm:spPr/>
    </dgm:pt>
    <dgm:pt modelId="{2CA0D25C-F239-4A17-AF4D-AD4B866B5AAD}" type="pres">
      <dgm:prSet presAssocID="{DE713787-477F-43D8-98D3-DDECA4CFD7F0}" presName="composite" presStyleCnt="0"/>
      <dgm:spPr/>
    </dgm:pt>
    <dgm:pt modelId="{0A22F7B2-C887-4F0B-AA5C-5AAFAAEA27BF}" type="pres">
      <dgm:prSet presAssocID="{DE713787-477F-43D8-98D3-DDECA4CFD7F0}" presName="background" presStyleLbl="node0" presStyleIdx="0" presStyleCnt="2"/>
      <dgm:spPr/>
    </dgm:pt>
    <dgm:pt modelId="{633C6D72-7E5C-4D05-8210-DBC926E1ADDA}" type="pres">
      <dgm:prSet presAssocID="{DE713787-477F-43D8-98D3-DDECA4CFD7F0}" presName="text" presStyleLbl="fgAcc0" presStyleIdx="0" presStyleCnt="2">
        <dgm:presLayoutVars>
          <dgm:chPref val="3"/>
        </dgm:presLayoutVars>
      </dgm:prSet>
      <dgm:spPr/>
    </dgm:pt>
    <dgm:pt modelId="{9EE2000F-6DAC-485B-8B1E-3CDBE6390B74}" type="pres">
      <dgm:prSet presAssocID="{DE713787-477F-43D8-98D3-DDECA4CFD7F0}" presName="hierChild2" presStyleCnt="0"/>
      <dgm:spPr/>
    </dgm:pt>
    <dgm:pt modelId="{5242D744-79E8-4454-B107-94BA14669DC8}" type="pres">
      <dgm:prSet presAssocID="{2A1883C9-B14B-4470-A2AD-A4EDC1D15D81}" presName="hierRoot1" presStyleCnt="0"/>
      <dgm:spPr/>
    </dgm:pt>
    <dgm:pt modelId="{BD76F56C-CE55-4CEE-AA65-490296CCDE3F}" type="pres">
      <dgm:prSet presAssocID="{2A1883C9-B14B-4470-A2AD-A4EDC1D15D81}" presName="composite" presStyleCnt="0"/>
      <dgm:spPr/>
    </dgm:pt>
    <dgm:pt modelId="{47879316-7FF4-4BB9-9335-B9EC30F0E4AC}" type="pres">
      <dgm:prSet presAssocID="{2A1883C9-B14B-4470-A2AD-A4EDC1D15D81}" presName="background" presStyleLbl="node0" presStyleIdx="1" presStyleCnt="2"/>
      <dgm:spPr/>
    </dgm:pt>
    <dgm:pt modelId="{95FB3308-1485-41FD-8B0D-7564C49BE297}" type="pres">
      <dgm:prSet presAssocID="{2A1883C9-B14B-4470-A2AD-A4EDC1D15D81}" presName="text" presStyleLbl="fgAcc0" presStyleIdx="1" presStyleCnt="2">
        <dgm:presLayoutVars>
          <dgm:chPref val="3"/>
        </dgm:presLayoutVars>
      </dgm:prSet>
      <dgm:spPr/>
    </dgm:pt>
    <dgm:pt modelId="{9089B634-1C4C-4C36-A737-45BB3F561A88}" type="pres">
      <dgm:prSet presAssocID="{2A1883C9-B14B-4470-A2AD-A4EDC1D15D81}" presName="hierChild2" presStyleCnt="0"/>
      <dgm:spPr/>
    </dgm:pt>
  </dgm:ptLst>
  <dgm:cxnLst>
    <dgm:cxn modelId="{B0DB8700-1306-4F59-88C0-40B1391F6CEF}" srcId="{C3FDDFE9-F0D9-4578-81AE-B90FD68E9A9E}" destId="{DE713787-477F-43D8-98D3-DDECA4CFD7F0}" srcOrd="0" destOrd="0" parTransId="{2699FBFD-0E0F-497F-A5D7-A340CD562319}" sibTransId="{2E7288B3-E707-4243-B127-55420E950C52}"/>
    <dgm:cxn modelId="{C60AA059-BF03-4FBB-B744-22138759CCBA}" type="presOf" srcId="{C3FDDFE9-F0D9-4578-81AE-B90FD68E9A9E}" destId="{3D678C13-D059-4E95-A18F-3C8264AD96A8}" srcOrd="0" destOrd="0" presId="urn:microsoft.com/office/officeart/2005/8/layout/hierarchy1"/>
    <dgm:cxn modelId="{3D2893C7-11E9-445B-87FD-459640DC86C1}" srcId="{C3FDDFE9-F0D9-4578-81AE-B90FD68E9A9E}" destId="{2A1883C9-B14B-4470-A2AD-A4EDC1D15D81}" srcOrd="1" destOrd="0" parTransId="{272A5F43-B661-40AD-8007-135F84E2AC1E}" sibTransId="{4F09B079-C57D-44B3-819E-F788EDBF0669}"/>
    <dgm:cxn modelId="{FDD05AE1-3CA2-40A5-AD90-744507A3CEA1}" type="presOf" srcId="{DE713787-477F-43D8-98D3-DDECA4CFD7F0}" destId="{633C6D72-7E5C-4D05-8210-DBC926E1ADDA}" srcOrd="0" destOrd="0" presId="urn:microsoft.com/office/officeart/2005/8/layout/hierarchy1"/>
    <dgm:cxn modelId="{F96C83FB-D6E5-4942-B627-E83F8FD8B63A}" type="presOf" srcId="{2A1883C9-B14B-4470-A2AD-A4EDC1D15D81}" destId="{95FB3308-1485-41FD-8B0D-7564C49BE297}" srcOrd="0" destOrd="0" presId="urn:microsoft.com/office/officeart/2005/8/layout/hierarchy1"/>
    <dgm:cxn modelId="{5A560A02-869A-4454-A93D-A761ACA6F797}" type="presParOf" srcId="{3D678C13-D059-4E95-A18F-3C8264AD96A8}" destId="{EF779D68-780F-4205-B0DC-753526D6A015}" srcOrd="0" destOrd="0" presId="urn:microsoft.com/office/officeart/2005/8/layout/hierarchy1"/>
    <dgm:cxn modelId="{CBFA052D-6D0C-4CAA-BA7A-FA7D14FF3B55}" type="presParOf" srcId="{EF779D68-780F-4205-B0DC-753526D6A015}" destId="{2CA0D25C-F239-4A17-AF4D-AD4B866B5AAD}" srcOrd="0" destOrd="0" presId="urn:microsoft.com/office/officeart/2005/8/layout/hierarchy1"/>
    <dgm:cxn modelId="{7FA0E177-AE0F-4A5B-94CF-C3D2D553F635}" type="presParOf" srcId="{2CA0D25C-F239-4A17-AF4D-AD4B866B5AAD}" destId="{0A22F7B2-C887-4F0B-AA5C-5AAFAAEA27BF}" srcOrd="0" destOrd="0" presId="urn:microsoft.com/office/officeart/2005/8/layout/hierarchy1"/>
    <dgm:cxn modelId="{B7D138F8-2E40-4D02-808A-7CAAB4403873}" type="presParOf" srcId="{2CA0D25C-F239-4A17-AF4D-AD4B866B5AAD}" destId="{633C6D72-7E5C-4D05-8210-DBC926E1ADDA}" srcOrd="1" destOrd="0" presId="urn:microsoft.com/office/officeart/2005/8/layout/hierarchy1"/>
    <dgm:cxn modelId="{4C242402-1306-4633-B2C2-E874118B8DF4}" type="presParOf" srcId="{EF779D68-780F-4205-B0DC-753526D6A015}" destId="{9EE2000F-6DAC-485B-8B1E-3CDBE6390B74}" srcOrd="1" destOrd="0" presId="urn:microsoft.com/office/officeart/2005/8/layout/hierarchy1"/>
    <dgm:cxn modelId="{3A60F9E4-3725-49A6-BFDB-05CCE7DF0BE9}" type="presParOf" srcId="{3D678C13-D059-4E95-A18F-3C8264AD96A8}" destId="{5242D744-79E8-4454-B107-94BA14669DC8}" srcOrd="1" destOrd="0" presId="urn:microsoft.com/office/officeart/2005/8/layout/hierarchy1"/>
    <dgm:cxn modelId="{4DCA7F0C-E236-47FA-A5D2-808A5F9AF7B8}" type="presParOf" srcId="{5242D744-79E8-4454-B107-94BA14669DC8}" destId="{BD76F56C-CE55-4CEE-AA65-490296CCDE3F}" srcOrd="0" destOrd="0" presId="urn:microsoft.com/office/officeart/2005/8/layout/hierarchy1"/>
    <dgm:cxn modelId="{21612682-0D33-436F-90D6-CFB33BA3BEE5}" type="presParOf" srcId="{BD76F56C-CE55-4CEE-AA65-490296CCDE3F}" destId="{47879316-7FF4-4BB9-9335-B9EC30F0E4AC}" srcOrd="0" destOrd="0" presId="urn:microsoft.com/office/officeart/2005/8/layout/hierarchy1"/>
    <dgm:cxn modelId="{7688FBEE-2811-458A-B36E-91DCAF74FE98}" type="presParOf" srcId="{BD76F56C-CE55-4CEE-AA65-490296CCDE3F}" destId="{95FB3308-1485-41FD-8B0D-7564C49BE297}" srcOrd="1" destOrd="0" presId="urn:microsoft.com/office/officeart/2005/8/layout/hierarchy1"/>
    <dgm:cxn modelId="{DB389332-B5B7-40FE-9527-95346B44FF66}" type="presParOf" srcId="{5242D744-79E8-4454-B107-94BA14669DC8}" destId="{9089B634-1C4C-4C36-A737-45BB3F561A8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38E92-A027-458F-8F35-8D32508824CA}" type="doc">
      <dgm:prSet loTypeId="urn:microsoft.com/office/officeart/2005/8/layout/hierarchy3" loCatId="hierarchy" qsTypeId="urn:microsoft.com/office/officeart/2005/8/quickstyle/simple2" qsCatId="simple" csTypeId="urn:microsoft.com/office/officeart/2005/8/colors/colorful2" csCatId="colorful" phldr="1"/>
      <dgm:spPr/>
      <dgm:t>
        <a:bodyPr/>
        <a:lstStyle/>
        <a:p>
          <a:endParaRPr lang="en-US"/>
        </a:p>
      </dgm:t>
    </dgm:pt>
    <dgm:pt modelId="{01BAE2CB-667D-4AFE-B44F-8BB28297A9F1}">
      <dgm:prSet/>
      <dgm:spPr/>
      <dgm:t>
        <a:bodyPr/>
        <a:lstStyle/>
        <a:p>
          <a:r>
            <a:rPr lang="en-GB">
              <a:latin typeface="Lato"/>
              <a:ea typeface="Lato"/>
              <a:cs typeface="Lato"/>
            </a:rPr>
            <a:t>Manual</a:t>
          </a:r>
          <a:endParaRPr lang="en-US">
            <a:latin typeface="Lato"/>
            <a:ea typeface="Lato"/>
            <a:cs typeface="Lato"/>
          </a:endParaRPr>
        </a:p>
      </dgm:t>
    </dgm:pt>
    <dgm:pt modelId="{1C37977A-DF03-4E56-B28F-B27DB699C9AB}" type="parTrans" cxnId="{C5EADA56-8534-4E02-ADC7-618FA1104719}">
      <dgm:prSet/>
      <dgm:spPr/>
      <dgm:t>
        <a:bodyPr/>
        <a:lstStyle/>
        <a:p>
          <a:endParaRPr lang="en-US"/>
        </a:p>
      </dgm:t>
    </dgm:pt>
    <dgm:pt modelId="{C0A82C88-0C35-4899-8DFD-9362A2DBE19D}" type="sibTrans" cxnId="{C5EADA56-8534-4E02-ADC7-618FA1104719}">
      <dgm:prSet/>
      <dgm:spPr/>
      <dgm:t>
        <a:bodyPr/>
        <a:lstStyle/>
        <a:p>
          <a:endParaRPr lang="en-US"/>
        </a:p>
      </dgm:t>
    </dgm:pt>
    <dgm:pt modelId="{80D2BE60-A4F7-4517-8F5E-8E4747BB2DDD}">
      <dgm:prSet/>
      <dgm:spPr/>
      <dgm:t>
        <a:bodyPr/>
        <a:lstStyle/>
        <a:p>
          <a:r>
            <a:rPr lang="en-GB">
              <a:latin typeface="Lato"/>
              <a:ea typeface="Lato"/>
              <a:cs typeface="Lato"/>
            </a:rPr>
            <a:t>Create 50 blank RIS templates in notepad</a:t>
          </a:r>
          <a:endParaRPr lang="en-US">
            <a:latin typeface="Lato"/>
            <a:ea typeface="Lato"/>
            <a:cs typeface="Lato"/>
          </a:endParaRPr>
        </a:p>
      </dgm:t>
    </dgm:pt>
    <dgm:pt modelId="{0451B0D2-6264-4325-9763-82FB31ACCB65}" type="parTrans" cxnId="{B43EA493-3AAE-429F-B158-1400292C45DB}">
      <dgm:prSet/>
      <dgm:spPr/>
      <dgm:t>
        <a:bodyPr/>
        <a:lstStyle/>
        <a:p>
          <a:endParaRPr lang="en-US"/>
        </a:p>
      </dgm:t>
    </dgm:pt>
    <dgm:pt modelId="{51D7C40D-AA96-4E33-8E15-9CA23996D4AE}" type="sibTrans" cxnId="{B43EA493-3AAE-429F-B158-1400292C45DB}">
      <dgm:prSet/>
      <dgm:spPr/>
      <dgm:t>
        <a:bodyPr/>
        <a:lstStyle/>
        <a:p>
          <a:endParaRPr lang="en-US"/>
        </a:p>
      </dgm:t>
    </dgm:pt>
    <dgm:pt modelId="{0BF50719-992A-4D0C-AF99-9AD5F91B4519}">
      <dgm:prSet/>
      <dgm:spPr/>
      <dgm:t>
        <a:bodyPr/>
        <a:lstStyle/>
        <a:p>
          <a:r>
            <a:rPr lang="en-GB">
              <a:latin typeface="Lato"/>
              <a:ea typeface="Lato"/>
              <a:cs typeface="Lato"/>
            </a:rPr>
            <a:t>Paste key info into RIS template</a:t>
          </a:r>
          <a:endParaRPr lang="en-US">
            <a:latin typeface="Lato"/>
            <a:ea typeface="Lato"/>
            <a:cs typeface="Lato"/>
          </a:endParaRPr>
        </a:p>
      </dgm:t>
    </dgm:pt>
    <dgm:pt modelId="{5A29E40E-F4FC-4AE9-A05A-02D2BBC641D4}" type="parTrans" cxnId="{1BA7AFDE-2F88-46E2-8F77-7D9632DA75A7}">
      <dgm:prSet/>
      <dgm:spPr/>
      <dgm:t>
        <a:bodyPr/>
        <a:lstStyle/>
        <a:p>
          <a:endParaRPr lang="en-US"/>
        </a:p>
      </dgm:t>
    </dgm:pt>
    <dgm:pt modelId="{F51DD5DC-A6B8-4AD6-A24F-7D971078F952}" type="sibTrans" cxnId="{1BA7AFDE-2F88-46E2-8F77-7D9632DA75A7}">
      <dgm:prSet/>
      <dgm:spPr/>
      <dgm:t>
        <a:bodyPr/>
        <a:lstStyle/>
        <a:p>
          <a:endParaRPr lang="en-US"/>
        </a:p>
      </dgm:t>
    </dgm:pt>
    <dgm:pt modelId="{AAC4B34B-2C00-42D6-A42D-BF7A1DDCAC93}">
      <dgm:prSet/>
      <dgm:spPr/>
      <dgm:t>
        <a:bodyPr/>
        <a:lstStyle/>
        <a:p>
          <a:r>
            <a:rPr lang="en-GB">
              <a:latin typeface="Lato"/>
              <a:ea typeface="Lato"/>
              <a:cs typeface="Lato"/>
            </a:rPr>
            <a:t>Mendeley</a:t>
          </a:r>
          <a:endParaRPr lang="en-US">
            <a:latin typeface="Lato"/>
            <a:ea typeface="Lato"/>
            <a:cs typeface="Lato"/>
          </a:endParaRPr>
        </a:p>
      </dgm:t>
    </dgm:pt>
    <dgm:pt modelId="{EC1DC822-0147-41EC-B1DF-E924AE563A9E}" type="parTrans" cxnId="{404A6A42-EBE7-457C-A641-E22B5FAB148E}">
      <dgm:prSet/>
      <dgm:spPr/>
      <dgm:t>
        <a:bodyPr/>
        <a:lstStyle/>
        <a:p>
          <a:endParaRPr lang="en-US"/>
        </a:p>
      </dgm:t>
    </dgm:pt>
    <dgm:pt modelId="{6EA3F955-9B03-455B-AE2D-6002E63DA674}" type="sibTrans" cxnId="{404A6A42-EBE7-457C-A641-E22B5FAB148E}">
      <dgm:prSet/>
      <dgm:spPr/>
      <dgm:t>
        <a:bodyPr/>
        <a:lstStyle/>
        <a:p>
          <a:endParaRPr lang="en-US"/>
        </a:p>
      </dgm:t>
    </dgm:pt>
    <dgm:pt modelId="{518DC6AB-91C1-42E3-805A-473D132D4179}">
      <dgm:prSet/>
      <dgm:spPr/>
      <dgm:t>
        <a:bodyPr/>
        <a:lstStyle/>
        <a:p>
          <a:r>
            <a:rPr lang="en-GB">
              <a:latin typeface="Lato"/>
              <a:ea typeface="Lato"/>
              <a:cs typeface="Lato"/>
            </a:rPr>
            <a:t>ChatGPT</a:t>
          </a:r>
          <a:endParaRPr lang="en-US">
            <a:latin typeface="Lato"/>
            <a:ea typeface="Lato"/>
            <a:cs typeface="Lato"/>
          </a:endParaRPr>
        </a:p>
      </dgm:t>
    </dgm:pt>
    <dgm:pt modelId="{91CC92BB-4B3A-484E-B12C-8915CB21594B}" type="parTrans" cxnId="{1CD03D2C-4082-4B04-B2F7-B273416C67B5}">
      <dgm:prSet/>
      <dgm:spPr/>
      <dgm:t>
        <a:bodyPr/>
        <a:lstStyle/>
        <a:p>
          <a:endParaRPr lang="en-US"/>
        </a:p>
      </dgm:t>
    </dgm:pt>
    <dgm:pt modelId="{7B43A82E-BD46-4C27-93A2-6655B12D6D1B}" type="sibTrans" cxnId="{1CD03D2C-4082-4B04-B2F7-B273416C67B5}">
      <dgm:prSet/>
      <dgm:spPr/>
      <dgm:t>
        <a:bodyPr/>
        <a:lstStyle/>
        <a:p>
          <a:endParaRPr lang="en-US"/>
        </a:p>
      </dgm:t>
    </dgm:pt>
    <dgm:pt modelId="{AC0AFF98-4F9F-4A91-86C1-21149C9E9BE9}">
      <dgm:prSet/>
      <dgm:spPr/>
      <dgm:t>
        <a:bodyPr/>
        <a:lstStyle/>
        <a:p>
          <a:r>
            <a:rPr lang="en-GB">
              <a:latin typeface="Lato"/>
              <a:ea typeface="Lato"/>
              <a:cs typeface="Lato"/>
            </a:rPr>
            <a:t>Develop prompt to create RIS file</a:t>
          </a:r>
          <a:endParaRPr lang="en-US">
            <a:latin typeface="Lato"/>
            <a:ea typeface="Lato"/>
            <a:cs typeface="Lato"/>
          </a:endParaRPr>
        </a:p>
      </dgm:t>
    </dgm:pt>
    <dgm:pt modelId="{A5F87317-2CD6-4A07-8CF1-DDA17CA3C47D}" type="parTrans" cxnId="{8A18AAD2-4151-415A-9088-2A4604332E69}">
      <dgm:prSet/>
      <dgm:spPr/>
      <dgm:t>
        <a:bodyPr/>
        <a:lstStyle/>
        <a:p>
          <a:endParaRPr lang="en-US"/>
        </a:p>
      </dgm:t>
    </dgm:pt>
    <dgm:pt modelId="{00ED8DBD-F82C-44C7-AA58-6F4F25C8CED3}" type="sibTrans" cxnId="{8A18AAD2-4151-415A-9088-2A4604332E69}">
      <dgm:prSet/>
      <dgm:spPr/>
      <dgm:t>
        <a:bodyPr/>
        <a:lstStyle/>
        <a:p>
          <a:endParaRPr lang="en-US"/>
        </a:p>
      </dgm:t>
    </dgm:pt>
    <dgm:pt modelId="{CBF53831-704E-42CD-98B3-802C59B3A2B6}">
      <dgm:prSet/>
      <dgm:spPr/>
      <dgm:t>
        <a:bodyPr/>
        <a:lstStyle/>
        <a:p>
          <a:r>
            <a:rPr lang="en-GB">
              <a:latin typeface="Lato"/>
              <a:ea typeface="Lato"/>
              <a:cs typeface="Lato"/>
            </a:rPr>
            <a:t>Copy URLs in batches</a:t>
          </a:r>
          <a:endParaRPr lang="en-US">
            <a:latin typeface="Lato"/>
            <a:ea typeface="Lato"/>
            <a:cs typeface="Lato"/>
          </a:endParaRPr>
        </a:p>
      </dgm:t>
    </dgm:pt>
    <dgm:pt modelId="{2A25663E-49AE-4786-A73C-14022A28184D}" type="parTrans" cxnId="{C253873C-C9A4-4DC0-8BE3-3FE6FD16E877}">
      <dgm:prSet/>
      <dgm:spPr/>
      <dgm:t>
        <a:bodyPr/>
        <a:lstStyle/>
        <a:p>
          <a:endParaRPr lang="en-US"/>
        </a:p>
      </dgm:t>
    </dgm:pt>
    <dgm:pt modelId="{865BCE0C-F70B-475C-B6E9-ACD4B11C45CF}" type="sibTrans" cxnId="{C253873C-C9A4-4DC0-8BE3-3FE6FD16E877}">
      <dgm:prSet/>
      <dgm:spPr/>
      <dgm:t>
        <a:bodyPr/>
        <a:lstStyle/>
        <a:p>
          <a:endParaRPr lang="en-US"/>
        </a:p>
      </dgm:t>
    </dgm:pt>
    <dgm:pt modelId="{996D3854-30F2-450E-B221-FB3C46642CC6}">
      <dgm:prSet/>
      <dgm:spPr/>
      <dgm:t>
        <a:bodyPr/>
        <a:lstStyle/>
        <a:p>
          <a:r>
            <a:rPr lang="en-GB">
              <a:latin typeface="Lato"/>
              <a:ea typeface="Lato"/>
              <a:cs typeface="Lato"/>
            </a:rPr>
            <a:t>Word Macro</a:t>
          </a:r>
          <a:endParaRPr lang="en-US">
            <a:latin typeface="Lato"/>
            <a:ea typeface="Lato"/>
            <a:cs typeface="Lato"/>
          </a:endParaRPr>
        </a:p>
      </dgm:t>
    </dgm:pt>
    <dgm:pt modelId="{F915AB8D-7C47-49D3-805B-25AF4C52EB25}" type="parTrans" cxnId="{20DA0DF0-EBAE-4888-B26A-438311890096}">
      <dgm:prSet/>
      <dgm:spPr/>
      <dgm:t>
        <a:bodyPr/>
        <a:lstStyle/>
        <a:p>
          <a:endParaRPr lang="en-US"/>
        </a:p>
      </dgm:t>
    </dgm:pt>
    <dgm:pt modelId="{BAE97F19-B6A3-43CD-B708-E85053845FB7}" type="sibTrans" cxnId="{20DA0DF0-EBAE-4888-B26A-438311890096}">
      <dgm:prSet/>
      <dgm:spPr/>
      <dgm:t>
        <a:bodyPr/>
        <a:lstStyle/>
        <a:p>
          <a:endParaRPr lang="en-US"/>
        </a:p>
      </dgm:t>
    </dgm:pt>
    <dgm:pt modelId="{1103625D-EDFA-4A38-826B-E5E8F35FFB76}">
      <dgm:prSet/>
      <dgm:spPr/>
      <dgm:t>
        <a:bodyPr/>
        <a:lstStyle/>
        <a:p>
          <a:r>
            <a:rPr lang="en-GB">
              <a:latin typeface="Lato"/>
              <a:ea typeface="Lato"/>
              <a:cs typeface="Lato"/>
            </a:rPr>
            <a:t>Analyse records to design Macro</a:t>
          </a:r>
          <a:endParaRPr lang="en-US">
            <a:latin typeface="Lato"/>
            <a:ea typeface="Lato"/>
            <a:cs typeface="Lato"/>
          </a:endParaRPr>
        </a:p>
      </dgm:t>
    </dgm:pt>
    <dgm:pt modelId="{4205D117-016E-4EF9-90DF-2CE683D94999}" type="parTrans" cxnId="{21031030-B7D8-4244-A41C-0E1696F23675}">
      <dgm:prSet/>
      <dgm:spPr/>
      <dgm:t>
        <a:bodyPr/>
        <a:lstStyle/>
        <a:p>
          <a:endParaRPr lang="en-US"/>
        </a:p>
      </dgm:t>
    </dgm:pt>
    <dgm:pt modelId="{AFDCE12F-6674-41CC-A568-AEA68C456D93}" type="sibTrans" cxnId="{21031030-B7D8-4244-A41C-0E1696F23675}">
      <dgm:prSet/>
      <dgm:spPr/>
      <dgm:t>
        <a:bodyPr/>
        <a:lstStyle/>
        <a:p>
          <a:endParaRPr lang="en-US"/>
        </a:p>
      </dgm:t>
    </dgm:pt>
    <dgm:pt modelId="{B9560001-C29E-4D30-A7F4-4636C88BF558}">
      <dgm:prSet/>
      <dgm:spPr/>
      <dgm:t>
        <a:bodyPr/>
        <a:lstStyle/>
        <a:p>
          <a:r>
            <a:rPr lang="en-GB">
              <a:latin typeface="Lato"/>
              <a:ea typeface="Lato"/>
              <a:cs typeface="Lato"/>
            </a:rPr>
            <a:t>Run Macro, process final edits in Word</a:t>
          </a:r>
          <a:endParaRPr lang="en-US">
            <a:latin typeface="Lato"/>
            <a:ea typeface="Lato"/>
            <a:cs typeface="Lato"/>
          </a:endParaRPr>
        </a:p>
      </dgm:t>
    </dgm:pt>
    <dgm:pt modelId="{BB64210E-AB3D-4A9C-A0D9-D5AFA2A8BF30}" type="parTrans" cxnId="{0C47E724-074F-4B4C-B5B3-283ABE9C23F8}">
      <dgm:prSet/>
      <dgm:spPr/>
      <dgm:t>
        <a:bodyPr/>
        <a:lstStyle/>
        <a:p>
          <a:endParaRPr lang="en-US"/>
        </a:p>
      </dgm:t>
    </dgm:pt>
    <dgm:pt modelId="{F6BAA1C3-0B89-411E-886D-E46B87B3F3F4}" type="sibTrans" cxnId="{0C47E724-074F-4B4C-B5B3-283ABE9C23F8}">
      <dgm:prSet/>
      <dgm:spPr/>
      <dgm:t>
        <a:bodyPr/>
        <a:lstStyle/>
        <a:p>
          <a:endParaRPr lang="en-US"/>
        </a:p>
      </dgm:t>
    </dgm:pt>
    <dgm:pt modelId="{91631618-E8B3-484D-9207-F3675D79C28A}">
      <dgm:prSet/>
      <dgm:spPr/>
      <dgm:t>
        <a:bodyPr/>
        <a:lstStyle/>
        <a:p>
          <a:r>
            <a:rPr lang="en-GB">
              <a:latin typeface="Lato"/>
              <a:ea typeface="Lato"/>
              <a:cs typeface="Lato"/>
            </a:rPr>
            <a:t>Data-Miner</a:t>
          </a:r>
          <a:endParaRPr lang="en-US">
            <a:latin typeface="Lato"/>
            <a:ea typeface="Lato"/>
            <a:cs typeface="Lato"/>
          </a:endParaRPr>
        </a:p>
      </dgm:t>
    </dgm:pt>
    <dgm:pt modelId="{AC3FAA79-8A2C-4FE8-8CC5-D0A11B144F08}" type="parTrans" cxnId="{B2381025-F43F-4520-B3DB-7C4554E598CC}">
      <dgm:prSet/>
      <dgm:spPr/>
      <dgm:t>
        <a:bodyPr/>
        <a:lstStyle/>
        <a:p>
          <a:endParaRPr lang="en-US"/>
        </a:p>
      </dgm:t>
    </dgm:pt>
    <dgm:pt modelId="{D6AE465C-C950-4BDD-A2E0-C3CDDB9FE011}" type="sibTrans" cxnId="{B2381025-F43F-4520-B3DB-7C4554E598CC}">
      <dgm:prSet/>
      <dgm:spPr/>
      <dgm:t>
        <a:bodyPr/>
        <a:lstStyle/>
        <a:p>
          <a:endParaRPr lang="en-US"/>
        </a:p>
      </dgm:t>
    </dgm:pt>
    <dgm:pt modelId="{30751E0A-72B1-459A-B669-9B2CB36DCD58}">
      <dgm:prSet/>
      <dgm:spPr/>
      <dgm:t>
        <a:bodyPr/>
        <a:lstStyle/>
        <a:p>
          <a:r>
            <a:rPr lang="en-GB">
              <a:latin typeface="Lato"/>
              <a:ea typeface="Lato"/>
              <a:cs typeface="Lato"/>
            </a:rPr>
            <a:t>Find recipe, set parameters and run search</a:t>
          </a:r>
          <a:endParaRPr lang="en-US">
            <a:latin typeface="Lato"/>
            <a:ea typeface="Lato"/>
            <a:cs typeface="Lato"/>
          </a:endParaRPr>
        </a:p>
      </dgm:t>
    </dgm:pt>
    <dgm:pt modelId="{B3CE94DA-09B9-42C0-9367-6DC3E8B36CBC}" type="parTrans" cxnId="{41770CC2-3EBB-46F2-BA91-5595C92F5A99}">
      <dgm:prSet/>
      <dgm:spPr/>
      <dgm:t>
        <a:bodyPr/>
        <a:lstStyle/>
        <a:p>
          <a:endParaRPr lang="en-US"/>
        </a:p>
      </dgm:t>
    </dgm:pt>
    <dgm:pt modelId="{4A62C2C5-A29B-4D46-91AA-5759010DFF2D}" type="sibTrans" cxnId="{41770CC2-3EBB-46F2-BA91-5595C92F5A99}">
      <dgm:prSet/>
      <dgm:spPr/>
      <dgm:t>
        <a:bodyPr/>
        <a:lstStyle/>
        <a:p>
          <a:endParaRPr lang="en-US"/>
        </a:p>
      </dgm:t>
    </dgm:pt>
    <dgm:pt modelId="{5138CCB1-CED8-42AF-A5A2-88B1DCAAA34F}">
      <dgm:prSet/>
      <dgm:spPr/>
      <dgm:t>
        <a:bodyPr/>
        <a:lstStyle/>
        <a:p>
          <a:r>
            <a:rPr lang="en-GB">
              <a:latin typeface="Lato"/>
              <a:ea typeface="Lato"/>
              <a:cs typeface="Lato"/>
            </a:rPr>
            <a:t>Process csv file for import into Endnote</a:t>
          </a:r>
          <a:endParaRPr lang="en-US">
            <a:latin typeface="Lato"/>
            <a:ea typeface="Lato"/>
            <a:cs typeface="Lato"/>
          </a:endParaRPr>
        </a:p>
      </dgm:t>
    </dgm:pt>
    <dgm:pt modelId="{58DBB915-0D90-4358-9827-0E8C156540E4}" type="parTrans" cxnId="{720BAFE0-FE66-4B83-966D-70954360FB09}">
      <dgm:prSet/>
      <dgm:spPr/>
      <dgm:t>
        <a:bodyPr/>
        <a:lstStyle/>
        <a:p>
          <a:endParaRPr lang="en-US"/>
        </a:p>
      </dgm:t>
    </dgm:pt>
    <dgm:pt modelId="{88738A3F-9144-4DB0-9C86-73827CF0E4AE}" type="sibTrans" cxnId="{720BAFE0-FE66-4B83-966D-70954360FB09}">
      <dgm:prSet/>
      <dgm:spPr/>
      <dgm:t>
        <a:bodyPr/>
        <a:lstStyle/>
        <a:p>
          <a:endParaRPr lang="en-US"/>
        </a:p>
      </dgm:t>
    </dgm:pt>
    <dgm:pt modelId="{C6BFFAFB-3BB5-42D9-9471-FE7D58FFDE24}">
      <dgm:prSet/>
      <dgm:spPr/>
      <dgm:t>
        <a:bodyPr/>
        <a:lstStyle/>
        <a:p>
          <a:r>
            <a:rPr lang="en-GB">
              <a:latin typeface="Lato"/>
              <a:ea typeface="Lato"/>
              <a:cs typeface="Lato"/>
            </a:rPr>
            <a:t>Record Macro keystrokes in Word</a:t>
          </a:r>
          <a:endParaRPr lang="en-US">
            <a:latin typeface="Lato"/>
            <a:ea typeface="Lato"/>
            <a:cs typeface="Lato"/>
          </a:endParaRPr>
        </a:p>
      </dgm:t>
    </dgm:pt>
    <dgm:pt modelId="{F16827AF-A047-4827-B655-D9AF7408D2FE}" type="parTrans" cxnId="{120617F4-AC01-4483-B2DB-0B9C45515D9D}">
      <dgm:prSet/>
      <dgm:spPr/>
      <dgm:t>
        <a:bodyPr/>
        <a:lstStyle/>
        <a:p>
          <a:endParaRPr lang="en-GB"/>
        </a:p>
      </dgm:t>
    </dgm:pt>
    <dgm:pt modelId="{83AF9885-31C8-4172-B9C3-02FC6FB3750A}" type="sibTrans" cxnId="{120617F4-AC01-4483-B2DB-0B9C45515D9D}">
      <dgm:prSet/>
      <dgm:spPr/>
      <dgm:t>
        <a:bodyPr/>
        <a:lstStyle/>
        <a:p>
          <a:endParaRPr lang="en-US"/>
        </a:p>
      </dgm:t>
    </dgm:pt>
    <dgm:pt modelId="{CB737DBF-ADCE-4664-A93A-DCEB80792D8E}">
      <dgm:prSet/>
      <dgm:spPr/>
      <dgm:t>
        <a:bodyPr/>
        <a:lstStyle/>
        <a:p>
          <a:r>
            <a:rPr lang="en-GB">
              <a:latin typeface="Lato"/>
              <a:ea typeface="Lato"/>
              <a:cs typeface="Lato"/>
            </a:rPr>
            <a:t>Check accuracy</a:t>
          </a:r>
          <a:endParaRPr lang="en-US">
            <a:latin typeface="Lato"/>
            <a:ea typeface="Lato"/>
            <a:cs typeface="Lato"/>
          </a:endParaRPr>
        </a:p>
      </dgm:t>
    </dgm:pt>
    <dgm:pt modelId="{70D681A5-E43F-4E57-AB08-686824E560EF}" type="parTrans" cxnId="{B12022AF-7BC4-47D6-9265-678B67AC69E9}">
      <dgm:prSet/>
      <dgm:spPr/>
      <dgm:t>
        <a:bodyPr/>
        <a:lstStyle/>
        <a:p>
          <a:endParaRPr lang="en-GB"/>
        </a:p>
      </dgm:t>
    </dgm:pt>
    <dgm:pt modelId="{D9B45E89-4E37-49FD-8321-2938282109D4}" type="sibTrans" cxnId="{B12022AF-7BC4-47D6-9265-678B67AC69E9}">
      <dgm:prSet/>
      <dgm:spPr/>
      <dgm:t>
        <a:bodyPr/>
        <a:lstStyle/>
        <a:p>
          <a:endParaRPr lang="en-GB"/>
        </a:p>
      </dgm:t>
    </dgm:pt>
    <dgm:pt modelId="{1EA5E608-E0E9-4A19-AA4F-C4BDCD5B42FE}">
      <dgm:prSet/>
      <dgm:spPr/>
      <dgm:t>
        <a:bodyPr/>
        <a:lstStyle/>
        <a:p>
          <a:r>
            <a:rPr lang="en-GB">
              <a:latin typeface="Lato"/>
              <a:ea typeface="Lato"/>
              <a:cs typeface="Lato"/>
            </a:rPr>
            <a:t>Click URL</a:t>
          </a:r>
        </a:p>
      </dgm:t>
    </dgm:pt>
    <dgm:pt modelId="{670B6ACD-4BBE-4800-A769-44418996FD43}" type="parTrans" cxnId="{1A1804FB-762E-4D3B-BF81-759FFA12378E}">
      <dgm:prSet/>
      <dgm:spPr/>
      <dgm:t>
        <a:bodyPr/>
        <a:lstStyle/>
        <a:p>
          <a:endParaRPr lang="en-GB"/>
        </a:p>
      </dgm:t>
    </dgm:pt>
    <dgm:pt modelId="{77C7411C-AECE-4B7C-81A9-0DD421B74CBB}" type="sibTrans" cxnId="{1A1804FB-762E-4D3B-BF81-759FFA12378E}">
      <dgm:prSet/>
      <dgm:spPr/>
      <dgm:t>
        <a:bodyPr/>
        <a:lstStyle/>
        <a:p>
          <a:endParaRPr lang="en-GB"/>
        </a:p>
      </dgm:t>
    </dgm:pt>
    <dgm:pt modelId="{68E35898-B2BB-46AA-9DD5-B2C124E3E944}">
      <dgm:prSet/>
      <dgm:spPr/>
      <dgm:t>
        <a:bodyPr/>
        <a:lstStyle/>
        <a:p>
          <a:r>
            <a:rPr lang="en-GB">
              <a:latin typeface="Lato"/>
              <a:ea typeface="Lato"/>
              <a:cs typeface="Lato"/>
            </a:rPr>
            <a:t>Click Mendeley import widget</a:t>
          </a:r>
          <a:endParaRPr lang="en-US">
            <a:latin typeface="Lato"/>
            <a:ea typeface="Lato"/>
            <a:cs typeface="Lato"/>
          </a:endParaRPr>
        </a:p>
      </dgm:t>
    </dgm:pt>
    <dgm:pt modelId="{F4A14205-9756-48D8-BC98-BDF3F8CF0732}" type="parTrans" cxnId="{86C378A1-DAAF-45BF-AD17-3F4219C5124A}">
      <dgm:prSet/>
      <dgm:spPr/>
      <dgm:t>
        <a:bodyPr/>
        <a:lstStyle/>
        <a:p>
          <a:endParaRPr lang="en-GB"/>
        </a:p>
      </dgm:t>
    </dgm:pt>
    <dgm:pt modelId="{E990D358-8F7E-40FB-9844-0F57619CC1DE}" type="sibTrans" cxnId="{86C378A1-DAAF-45BF-AD17-3F4219C5124A}">
      <dgm:prSet/>
      <dgm:spPr/>
      <dgm:t>
        <a:bodyPr/>
        <a:lstStyle/>
        <a:p>
          <a:endParaRPr lang="en-GB"/>
        </a:p>
      </dgm:t>
    </dgm:pt>
    <dgm:pt modelId="{BFD2BE41-425B-489C-808E-64A8D2B855C7}">
      <dgm:prSet/>
      <dgm:spPr/>
      <dgm:t>
        <a:bodyPr/>
        <a:lstStyle/>
        <a:p>
          <a:r>
            <a:rPr lang="en-GB" dirty="0">
              <a:latin typeface="Lato"/>
              <a:ea typeface="Lato"/>
              <a:cs typeface="Lato"/>
            </a:rPr>
            <a:t>Add missing data to record</a:t>
          </a:r>
          <a:endParaRPr lang="en-US" dirty="0">
            <a:latin typeface="Lato"/>
            <a:ea typeface="Lato"/>
            <a:cs typeface="Lato"/>
          </a:endParaRPr>
        </a:p>
      </dgm:t>
    </dgm:pt>
    <dgm:pt modelId="{3CA6B6F9-7F17-499E-A23A-00077D46620E}" type="parTrans" cxnId="{6DAA8B67-3252-4B4E-B767-CB860175B5F4}">
      <dgm:prSet/>
      <dgm:spPr/>
      <dgm:t>
        <a:bodyPr/>
        <a:lstStyle/>
        <a:p>
          <a:endParaRPr lang="en-GB"/>
        </a:p>
      </dgm:t>
    </dgm:pt>
    <dgm:pt modelId="{E9A2FD88-483B-4C25-8864-163B4A28B3B0}" type="sibTrans" cxnId="{6DAA8B67-3252-4B4E-B767-CB860175B5F4}">
      <dgm:prSet/>
      <dgm:spPr/>
      <dgm:t>
        <a:bodyPr/>
        <a:lstStyle/>
        <a:p>
          <a:endParaRPr lang="en-GB"/>
        </a:p>
      </dgm:t>
    </dgm:pt>
    <dgm:pt modelId="{EDBFE2A9-254D-4D27-9D10-0E6D426191B7}">
      <dgm:prSet/>
      <dgm:spPr/>
      <dgm:t>
        <a:bodyPr/>
        <a:lstStyle/>
        <a:p>
          <a:r>
            <a:rPr lang="en-US">
              <a:latin typeface="Lato"/>
              <a:ea typeface="Lato"/>
              <a:cs typeface="Lato"/>
            </a:rPr>
            <a:t>Export collection as RIS</a:t>
          </a:r>
        </a:p>
      </dgm:t>
    </dgm:pt>
    <dgm:pt modelId="{FB9F0C29-6037-4D53-BD64-E16BDFE82E2B}" type="parTrans" cxnId="{C0696655-6A4D-4835-AA40-852B67CA66B3}">
      <dgm:prSet/>
      <dgm:spPr/>
      <dgm:t>
        <a:bodyPr/>
        <a:lstStyle/>
        <a:p>
          <a:endParaRPr lang="en-GB"/>
        </a:p>
      </dgm:t>
    </dgm:pt>
    <dgm:pt modelId="{EA415422-3215-401F-B2C6-885297EC2D1B}" type="sibTrans" cxnId="{C0696655-6A4D-4835-AA40-852B67CA66B3}">
      <dgm:prSet/>
      <dgm:spPr/>
      <dgm:t>
        <a:bodyPr/>
        <a:lstStyle/>
        <a:p>
          <a:endParaRPr lang="en-GB"/>
        </a:p>
      </dgm:t>
    </dgm:pt>
    <dgm:pt modelId="{3D54F16E-BFA0-4B22-8449-EDF2B2C010CF}">
      <dgm:prSet/>
      <dgm:spPr/>
      <dgm:t>
        <a:bodyPr/>
        <a:lstStyle/>
        <a:p>
          <a:r>
            <a:rPr lang="en-US">
              <a:latin typeface="Lato"/>
              <a:ea typeface="Lato"/>
              <a:cs typeface="Lato"/>
            </a:rPr>
            <a:t>Paste into notepad</a:t>
          </a:r>
        </a:p>
      </dgm:t>
    </dgm:pt>
    <dgm:pt modelId="{8D4CF282-E04A-4212-AE6E-6C39EADB8208}" type="parTrans" cxnId="{1C517765-7B71-4AFA-A124-2873883B8DE7}">
      <dgm:prSet/>
      <dgm:spPr/>
      <dgm:t>
        <a:bodyPr/>
        <a:lstStyle/>
        <a:p>
          <a:endParaRPr lang="en-GB"/>
        </a:p>
      </dgm:t>
    </dgm:pt>
    <dgm:pt modelId="{3723F9A2-5E83-41E4-AD8B-B271355E1011}" type="sibTrans" cxnId="{1C517765-7B71-4AFA-A124-2873883B8DE7}">
      <dgm:prSet/>
      <dgm:spPr/>
      <dgm:t>
        <a:bodyPr/>
        <a:lstStyle/>
        <a:p>
          <a:endParaRPr lang="en-GB"/>
        </a:p>
      </dgm:t>
    </dgm:pt>
    <dgm:pt modelId="{69D601E2-12D2-490B-8F68-96115CC4E3D7}" type="pres">
      <dgm:prSet presAssocID="{08138E92-A027-458F-8F35-8D32508824CA}" presName="diagram" presStyleCnt="0">
        <dgm:presLayoutVars>
          <dgm:chPref val="1"/>
          <dgm:dir/>
          <dgm:animOne val="branch"/>
          <dgm:animLvl val="lvl"/>
          <dgm:resizeHandles/>
        </dgm:presLayoutVars>
      </dgm:prSet>
      <dgm:spPr/>
    </dgm:pt>
    <dgm:pt modelId="{DCEBC97F-C02E-4633-BE04-DE6CC33F8B8B}" type="pres">
      <dgm:prSet presAssocID="{01BAE2CB-667D-4AFE-B44F-8BB28297A9F1}" presName="root" presStyleCnt="0"/>
      <dgm:spPr/>
    </dgm:pt>
    <dgm:pt modelId="{322DD7C9-A1EB-4F20-AB9A-EF14F654637D}" type="pres">
      <dgm:prSet presAssocID="{01BAE2CB-667D-4AFE-B44F-8BB28297A9F1}" presName="rootComposite" presStyleCnt="0"/>
      <dgm:spPr/>
    </dgm:pt>
    <dgm:pt modelId="{FF982436-1A17-43C1-85C3-6D6BA10EFA47}" type="pres">
      <dgm:prSet presAssocID="{01BAE2CB-667D-4AFE-B44F-8BB28297A9F1}" presName="rootText" presStyleLbl="node1" presStyleIdx="0" presStyleCnt="5"/>
      <dgm:spPr/>
    </dgm:pt>
    <dgm:pt modelId="{152514E1-6B5A-4505-AE5B-3E581302932F}" type="pres">
      <dgm:prSet presAssocID="{01BAE2CB-667D-4AFE-B44F-8BB28297A9F1}" presName="rootConnector" presStyleLbl="node1" presStyleIdx="0" presStyleCnt="5"/>
      <dgm:spPr/>
    </dgm:pt>
    <dgm:pt modelId="{8FDE4494-EB1F-4887-A91D-98261E7AEAFD}" type="pres">
      <dgm:prSet presAssocID="{01BAE2CB-667D-4AFE-B44F-8BB28297A9F1}" presName="childShape" presStyleCnt="0"/>
      <dgm:spPr/>
    </dgm:pt>
    <dgm:pt modelId="{B1BA4D91-08A3-4CA9-86A4-128860FCA4B8}" type="pres">
      <dgm:prSet presAssocID="{0451B0D2-6264-4325-9763-82FB31ACCB65}" presName="Name13" presStyleLbl="parChTrans1D2" presStyleIdx="0" presStyleCnt="15"/>
      <dgm:spPr/>
    </dgm:pt>
    <dgm:pt modelId="{EBF70E6A-0149-482C-9A31-A30308251CC5}" type="pres">
      <dgm:prSet presAssocID="{80D2BE60-A4F7-4517-8F5E-8E4747BB2DDD}" presName="childText" presStyleLbl="bgAcc1" presStyleIdx="0" presStyleCnt="15">
        <dgm:presLayoutVars>
          <dgm:bulletEnabled val="1"/>
        </dgm:presLayoutVars>
      </dgm:prSet>
      <dgm:spPr/>
    </dgm:pt>
    <dgm:pt modelId="{48C01C15-CAD4-46B8-B65C-7B8836D39F22}" type="pres">
      <dgm:prSet presAssocID="{5A29E40E-F4FC-4AE9-A05A-02D2BBC641D4}" presName="Name13" presStyleLbl="parChTrans1D2" presStyleIdx="1" presStyleCnt="15"/>
      <dgm:spPr/>
    </dgm:pt>
    <dgm:pt modelId="{E397CDB8-665D-4419-950B-361FA9C83527}" type="pres">
      <dgm:prSet presAssocID="{0BF50719-992A-4D0C-AF99-9AD5F91B4519}" presName="childText" presStyleLbl="bgAcc1" presStyleIdx="1" presStyleCnt="15">
        <dgm:presLayoutVars>
          <dgm:bulletEnabled val="1"/>
        </dgm:presLayoutVars>
      </dgm:prSet>
      <dgm:spPr/>
    </dgm:pt>
    <dgm:pt modelId="{8657173F-2821-4111-A2C8-8BA079599C18}" type="pres">
      <dgm:prSet presAssocID="{AAC4B34B-2C00-42D6-A42D-BF7A1DDCAC93}" presName="root" presStyleCnt="0"/>
      <dgm:spPr/>
    </dgm:pt>
    <dgm:pt modelId="{90B0AAAB-851F-4560-B100-AB9EE04FA3C4}" type="pres">
      <dgm:prSet presAssocID="{AAC4B34B-2C00-42D6-A42D-BF7A1DDCAC93}" presName="rootComposite" presStyleCnt="0"/>
      <dgm:spPr/>
    </dgm:pt>
    <dgm:pt modelId="{6B6B5303-4153-49A9-9DF0-E804A2485A6F}" type="pres">
      <dgm:prSet presAssocID="{AAC4B34B-2C00-42D6-A42D-BF7A1DDCAC93}" presName="rootText" presStyleLbl="node1" presStyleIdx="1" presStyleCnt="5"/>
      <dgm:spPr/>
    </dgm:pt>
    <dgm:pt modelId="{88CAB5F4-EC73-4E5C-BBC8-DB68A62ADBCF}" type="pres">
      <dgm:prSet presAssocID="{AAC4B34B-2C00-42D6-A42D-BF7A1DDCAC93}" presName="rootConnector" presStyleLbl="node1" presStyleIdx="1" presStyleCnt="5"/>
      <dgm:spPr/>
    </dgm:pt>
    <dgm:pt modelId="{B875A1C3-197A-4B07-8E80-E9F7A75AB544}" type="pres">
      <dgm:prSet presAssocID="{AAC4B34B-2C00-42D6-A42D-BF7A1DDCAC93}" presName="childShape" presStyleCnt="0"/>
      <dgm:spPr/>
    </dgm:pt>
    <dgm:pt modelId="{7FCCD73B-B26D-4B77-863F-1FBCC872A92E}" type="pres">
      <dgm:prSet presAssocID="{670B6ACD-4BBE-4800-A769-44418996FD43}" presName="Name13" presStyleLbl="parChTrans1D2" presStyleIdx="2" presStyleCnt="15"/>
      <dgm:spPr/>
    </dgm:pt>
    <dgm:pt modelId="{700DD2F6-655B-4BCF-AD1E-87B79A0F0940}" type="pres">
      <dgm:prSet presAssocID="{1EA5E608-E0E9-4A19-AA4F-C4BDCD5B42FE}" presName="childText" presStyleLbl="bgAcc1" presStyleIdx="2" presStyleCnt="15">
        <dgm:presLayoutVars>
          <dgm:bulletEnabled val="1"/>
        </dgm:presLayoutVars>
      </dgm:prSet>
      <dgm:spPr/>
    </dgm:pt>
    <dgm:pt modelId="{2690299D-3495-4454-B061-336EB524943D}" type="pres">
      <dgm:prSet presAssocID="{F4A14205-9756-48D8-BC98-BDF3F8CF0732}" presName="Name13" presStyleLbl="parChTrans1D2" presStyleIdx="3" presStyleCnt="15"/>
      <dgm:spPr/>
    </dgm:pt>
    <dgm:pt modelId="{AD6A5988-E993-415C-95F7-CEC7240D1D88}" type="pres">
      <dgm:prSet presAssocID="{68E35898-B2BB-46AA-9DD5-B2C124E3E944}" presName="childText" presStyleLbl="bgAcc1" presStyleIdx="3" presStyleCnt="15">
        <dgm:presLayoutVars>
          <dgm:bulletEnabled val="1"/>
        </dgm:presLayoutVars>
      </dgm:prSet>
      <dgm:spPr/>
    </dgm:pt>
    <dgm:pt modelId="{934AE32F-D2F4-4D83-AC2F-0CA376F75CDB}" type="pres">
      <dgm:prSet presAssocID="{3CA6B6F9-7F17-499E-A23A-00077D46620E}" presName="Name13" presStyleLbl="parChTrans1D2" presStyleIdx="4" presStyleCnt="15"/>
      <dgm:spPr/>
    </dgm:pt>
    <dgm:pt modelId="{40EB025D-A2CA-4E5B-A0B9-9E457F8F24FA}" type="pres">
      <dgm:prSet presAssocID="{BFD2BE41-425B-489C-808E-64A8D2B855C7}" presName="childText" presStyleLbl="bgAcc1" presStyleIdx="4" presStyleCnt="15">
        <dgm:presLayoutVars>
          <dgm:bulletEnabled val="1"/>
        </dgm:presLayoutVars>
      </dgm:prSet>
      <dgm:spPr/>
    </dgm:pt>
    <dgm:pt modelId="{199D6C43-094E-49CA-A279-3BF25E810631}" type="pres">
      <dgm:prSet presAssocID="{FB9F0C29-6037-4D53-BD64-E16BDFE82E2B}" presName="Name13" presStyleLbl="parChTrans1D2" presStyleIdx="5" presStyleCnt="15"/>
      <dgm:spPr/>
    </dgm:pt>
    <dgm:pt modelId="{62F6B97A-DA15-4DBD-8AC9-F545ED8EB6C4}" type="pres">
      <dgm:prSet presAssocID="{EDBFE2A9-254D-4D27-9D10-0E6D426191B7}" presName="childText" presStyleLbl="bgAcc1" presStyleIdx="5" presStyleCnt="15">
        <dgm:presLayoutVars>
          <dgm:bulletEnabled val="1"/>
        </dgm:presLayoutVars>
      </dgm:prSet>
      <dgm:spPr/>
    </dgm:pt>
    <dgm:pt modelId="{B1EB8BBF-B3D8-48E6-BBCD-EE1ACFF8638A}" type="pres">
      <dgm:prSet presAssocID="{518DC6AB-91C1-42E3-805A-473D132D4179}" presName="root" presStyleCnt="0"/>
      <dgm:spPr/>
    </dgm:pt>
    <dgm:pt modelId="{FDEA20E3-35D6-41AA-A914-843673F86A57}" type="pres">
      <dgm:prSet presAssocID="{518DC6AB-91C1-42E3-805A-473D132D4179}" presName="rootComposite" presStyleCnt="0"/>
      <dgm:spPr/>
    </dgm:pt>
    <dgm:pt modelId="{5785AB3F-1F51-4D7A-A7BF-D3EEB3052795}" type="pres">
      <dgm:prSet presAssocID="{518DC6AB-91C1-42E3-805A-473D132D4179}" presName="rootText" presStyleLbl="node1" presStyleIdx="2" presStyleCnt="5"/>
      <dgm:spPr/>
    </dgm:pt>
    <dgm:pt modelId="{7C2C6EB6-E4F7-40A0-8C3D-A4851D44FCFA}" type="pres">
      <dgm:prSet presAssocID="{518DC6AB-91C1-42E3-805A-473D132D4179}" presName="rootConnector" presStyleLbl="node1" presStyleIdx="2" presStyleCnt="5"/>
      <dgm:spPr/>
    </dgm:pt>
    <dgm:pt modelId="{F4BB5E44-637F-40D4-BE6E-DEEAAA89DEDB}" type="pres">
      <dgm:prSet presAssocID="{518DC6AB-91C1-42E3-805A-473D132D4179}" presName="childShape" presStyleCnt="0"/>
      <dgm:spPr/>
    </dgm:pt>
    <dgm:pt modelId="{FAD2422D-418D-493D-8C85-93A70A190EFB}" type="pres">
      <dgm:prSet presAssocID="{A5F87317-2CD6-4A07-8CF1-DDA17CA3C47D}" presName="Name13" presStyleLbl="parChTrans1D2" presStyleIdx="6" presStyleCnt="15"/>
      <dgm:spPr/>
    </dgm:pt>
    <dgm:pt modelId="{086F7BAA-505C-45CD-A084-797661DA097B}" type="pres">
      <dgm:prSet presAssocID="{AC0AFF98-4F9F-4A91-86C1-21149C9E9BE9}" presName="childText" presStyleLbl="bgAcc1" presStyleIdx="6" presStyleCnt="15">
        <dgm:presLayoutVars>
          <dgm:bulletEnabled val="1"/>
        </dgm:presLayoutVars>
      </dgm:prSet>
      <dgm:spPr/>
    </dgm:pt>
    <dgm:pt modelId="{D4FC143F-10F3-4899-BE5C-8DF4FFEA4FF5}" type="pres">
      <dgm:prSet presAssocID="{70D681A5-E43F-4E57-AB08-686824E560EF}" presName="Name13" presStyleLbl="parChTrans1D2" presStyleIdx="7" presStyleCnt="15"/>
      <dgm:spPr/>
    </dgm:pt>
    <dgm:pt modelId="{1BE68558-5167-4DDE-8D12-05775C5B3898}" type="pres">
      <dgm:prSet presAssocID="{CB737DBF-ADCE-4664-A93A-DCEB80792D8E}" presName="childText" presStyleLbl="bgAcc1" presStyleIdx="7" presStyleCnt="15">
        <dgm:presLayoutVars>
          <dgm:bulletEnabled val="1"/>
        </dgm:presLayoutVars>
      </dgm:prSet>
      <dgm:spPr/>
    </dgm:pt>
    <dgm:pt modelId="{E9ACD6AD-98F6-4BFA-9E61-EC2196ADE62A}" type="pres">
      <dgm:prSet presAssocID="{2A25663E-49AE-4786-A73C-14022A28184D}" presName="Name13" presStyleLbl="parChTrans1D2" presStyleIdx="8" presStyleCnt="15"/>
      <dgm:spPr/>
    </dgm:pt>
    <dgm:pt modelId="{FA619665-782E-4674-BC20-0F207B01A8FD}" type="pres">
      <dgm:prSet presAssocID="{CBF53831-704E-42CD-98B3-802C59B3A2B6}" presName="childText" presStyleLbl="bgAcc1" presStyleIdx="8" presStyleCnt="15">
        <dgm:presLayoutVars>
          <dgm:bulletEnabled val="1"/>
        </dgm:presLayoutVars>
      </dgm:prSet>
      <dgm:spPr/>
    </dgm:pt>
    <dgm:pt modelId="{67E344AF-55C3-40B0-A0CD-5661F9EADCF3}" type="pres">
      <dgm:prSet presAssocID="{8D4CF282-E04A-4212-AE6E-6C39EADB8208}" presName="Name13" presStyleLbl="parChTrans1D2" presStyleIdx="9" presStyleCnt="15"/>
      <dgm:spPr/>
    </dgm:pt>
    <dgm:pt modelId="{80A12019-CC21-4A64-B745-EAF3D7412588}" type="pres">
      <dgm:prSet presAssocID="{3D54F16E-BFA0-4B22-8449-EDF2B2C010CF}" presName="childText" presStyleLbl="bgAcc1" presStyleIdx="9" presStyleCnt="15">
        <dgm:presLayoutVars>
          <dgm:bulletEnabled val="1"/>
        </dgm:presLayoutVars>
      </dgm:prSet>
      <dgm:spPr/>
    </dgm:pt>
    <dgm:pt modelId="{31495A98-7BBB-49E7-8ED4-113FFE1258DF}" type="pres">
      <dgm:prSet presAssocID="{996D3854-30F2-450E-B221-FB3C46642CC6}" presName="root" presStyleCnt="0"/>
      <dgm:spPr/>
    </dgm:pt>
    <dgm:pt modelId="{E0B53CC7-4148-45BB-AC92-D1AFD911FCE8}" type="pres">
      <dgm:prSet presAssocID="{996D3854-30F2-450E-B221-FB3C46642CC6}" presName="rootComposite" presStyleCnt="0"/>
      <dgm:spPr/>
    </dgm:pt>
    <dgm:pt modelId="{A967C1E8-01AE-48CD-A2B8-0736C2604C7A}" type="pres">
      <dgm:prSet presAssocID="{996D3854-30F2-450E-B221-FB3C46642CC6}" presName="rootText" presStyleLbl="node1" presStyleIdx="3" presStyleCnt="5"/>
      <dgm:spPr/>
    </dgm:pt>
    <dgm:pt modelId="{392E9546-DF3C-4715-8BFC-8441930BCC9B}" type="pres">
      <dgm:prSet presAssocID="{996D3854-30F2-450E-B221-FB3C46642CC6}" presName="rootConnector" presStyleLbl="node1" presStyleIdx="3" presStyleCnt="5"/>
      <dgm:spPr/>
    </dgm:pt>
    <dgm:pt modelId="{77B9A176-E9C1-4FCC-B7D9-9A3A73CD9813}" type="pres">
      <dgm:prSet presAssocID="{996D3854-30F2-450E-B221-FB3C46642CC6}" presName="childShape" presStyleCnt="0"/>
      <dgm:spPr/>
    </dgm:pt>
    <dgm:pt modelId="{21D96BB5-FAAD-4C22-9BEF-FE14C7E2D584}" type="pres">
      <dgm:prSet presAssocID="{4205D117-016E-4EF9-90DF-2CE683D94999}" presName="Name13" presStyleLbl="parChTrans1D2" presStyleIdx="10" presStyleCnt="15"/>
      <dgm:spPr/>
    </dgm:pt>
    <dgm:pt modelId="{705B0ACD-1218-4349-8418-A695877E611F}" type="pres">
      <dgm:prSet presAssocID="{1103625D-EDFA-4A38-826B-E5E8F35FFB76}" presName="childText" presStyleLbl="bgAcc1" presStyleIdx="10" presStyleCnt="15">
        <dgm:presLayoutVars>
          <dgm:bulletEnabled val="1"/>
        </dgm:presLayoutVars>
      </dgm:prSet>
      <dgm:spPr/>
    </dgm:pt>
    <dgm:pt modelId="{21EEED87-182B-49E4-A3D9-9131CECD8EA3}" type="pres">
      <dgm:prSet presAssocID="{F16827AF-A047-4827-B655-D9AF7408D2FE}" presName="Name13" presStyleLbl="parChTrans1D2" presStyleIdx="11" presStyleCnt="15"/>
      <dgm:spPr/>
    </dgm:pt>
    <dgm:pt modelId="{A8704739-35FC-45DC-8310-3D18B7E036E0}" type="pres">
      <dgm:prSet presAssocID="{C6BFFAFB-3BB5-42D9-9471-FE7D58FFDE24}" presName="childText" presStyleLbl="bgAcc1" presStyleIdx="11" presStyleCnt="15">
        <dgm:presLayoutVars>
          <dgm:bulletEnabled val="1"/>
        </dgm:presLayoutVars>
      </dgm:prSet>
      <dgm:spPr/>
    </dgm:pt>
    <dgm:pt modelId="{7536425B-531F-4F5C-A717-7180D5EF1B1A}" type="pres">
      <dgm:prSet presAssocID="{BB64210E-AB3D-4A9C-A0D9-D5AFA2A8BF30}" presName="Name13" presStyleLbl="parChTrans1D2" presStyleIdx="12" presStyleCnt="15"/>
      <dgm:spPr/>
    </dgm:pt>
    <dgm:pt modelId="{95438AFF-4FDA-44B8-9558-2EB0FC59C901}" type="pres">
      <dgm:prSet presAssocID="{B9560001-C29E-4D30-A7F4-4636C88BF558}" presName="childText" presStyleLbl="bgAcc1" presStyleIdx="12" presStyleCnt="15">
        <dgm:presLayoutVars>
          <dgm:bulletEnabled val="1"/>
        </dgm:presLayoutVars>
      </dgm:prSet>
      <dgm:spPr/>
    </dgm:pt>
    <dgm:pt modelId="{F6D6FFC6-B065-4E76-9C44-5C334E2BDF24}" type="pres">
      <dgm:prSet presAssocID="{91631618-E8B3-484D-9207-F3675D79C28A}" presName="root" presStyleCnt="0"/>
      <dgm:spPr/>
    </dgm:pt>
    <dgm:pt modelId="{371AF663-71A3-4EF6-8992-997AC2080816}" type="pres">
      <dgm:prSet presAssocID="{91631618-E8B3-484D-9207-F3675D79C28A}" presName="rootComposite" presStyleCnt="0"/>
      <dgm:spPr/>
    </dgm:pt>
    <dgm:pt modelId="{8EC862D3-4471-45BF-9B93-1C46F7F1B655}" type="pres">
      <dgm:prSet presAssocID="{91631618-E8B3-484D-9207-F3675D79C28A}" presName="rootText" presStyleLbl="node1" presStyleIdx="4" presStyleCnt="5"/>
      <dgm:spPr/>
    </dgm:pt>
    <dgm:pt modelId="{15B1E0E7-ADF6-460B-BCB9-E525C3C0D1F7}" type="pres">
      <dgm:prSet presAssocID="{91631618-E8B3-484D-9207-F3675D79C28A}" presName="rootConnector" presStyleLbl="node1" presStyleIdx="4" presStyleCnt="5"/>
      <dgm:spPr/>
    </dgm:pt>
    <dgm:pt modelId="{15607397-7CC5-4FEE-8AC9-C0694112812F}" type="pres">
      <dgm:prSet presAssocID="{91631618-E8B3-484D-9207-F3675D79C28A}" presName="childShape" presStyleCnt="0"/>
      <dgm:spPr/>
    </dgm:pt>
    <dgm:pt modelId="{2534ADA6-29AD-48C7-8577-BFEFA4C1A01D}" type="pres">
      <dgm:prSet presAssocID="{B3CE94DA-09B9-42C0-9367-6DC3E8B36CBC}" presName="Name13" presStyleLbl="parChTrans1D2" presStyleIdx="13" presStyleCnt="15"/>
      <dgm:spPr/>
    </dgm:pt>
    <dgm:pt modelId="{DF333167-7868-40F1-94FD-AEDDFBD8C0D0}" type="pres">
      <dgm:prSet presAssocID="{30751E0A-72B1-459A-B669-9B2CB36DCD58}" presName="childText" presStyleLbl="bgAcc1" presStyleIdx="13" presStyleCnt="15">
        <dgm:presLayoutVars>
          <dgm:bulletEnabled val="1"/>
        </dgm:presLayoutVars>
      </dgm:prSet>
      <dgm:spPr/>
    </dgm:pt>
    <dgm:pt modelId="{FF0EC903-D1F4-4277-B170-A8F1BED12561}" type="pres">
      <dgm:prSet presAssocID="{58DBB915-0D90-4358-9827-0E8C156540E4}" presName="Name13" presStyleLbl="parChTrans1D2" presStyleIdx="14" presStyleCnt="15"/>
      <dgm:spPr/>
    </dgm:pt>
    <dgm:pt modelId="{16F8340D-60C8-4E81-8517-CDFF1B6E5292}" type="pres">
      <dgm:prSet presAssocID="{5138CCB1-CED8-42AF-A5A2-88B1DCAAA34F}" presName="childText" presStyleLbl="bgAcc1" presStyleIdx="14" presStyleCnt="15">
        <dgm:presLayoutVars>
          <dgm:bulletEnabled val="1"/>
        </dgm:presLayoutVars>
      </dgm:prSet>
      <dgm:spPr/>
    </dgm:pt>
  </dgm:ptLst>
  <dgm:cxnLst>
    <dgm:cxn modelId="{25352106-7822-4A97-ADD4-267CC1BD6A97}" type="presOf" srcId="{70D681A5-E43F-4E57-AB08-686824E560EF}" destId="{D4FC143F-10F3-4899-BE5C-8DF4FFEA4FF5}" srcOrd="0" destOrd="0" presId="urn:microsoft.com/office/officeart/2005/8/layout/hierarchy3"/>
    <dgm:cxn modelId="{A2E70E09-B627-44DD-AD71-5354C358492C}" type="presOf" srcId="{996D3854-30F2-450E-B221-FB3C46642CC6}" destId="{392E9546-DF3C-4715-8BFC-8441930BCC9B}" srcOrd="1" destOrd="0" presId="urn:microsoft.com/office/officeart/2005/8/layout/hierarchy3"/>
    <dgm:cxn modelId="{BED3A60A-4FFA-44BE-B3F3-0C224D976533}" type="presOf" srcId="{AAC4B34B-2C00-42D6-A42D-BF7A1DDCAC93}" destId="{88CAB5F4-EC73-4E5C-BBC8-DB68A62ADBCF}" srcOrd="1" destOrd="0" presId="urn:microsoft.com/office/officeart/2005/8/layout/hierarchy3"/>
    <dgm:cxn modelId="{09195214-4221-46F4-9650-F28AE0FA4653}" type="presOf" srcId="{996D3854-30F2-450E-B221-FB3C46642CC6}" destId="{A967C1E8-01AE-48CD-A2B8-0736C2604C7A}" srcOrd="0" destOrd="0" presId="urn:microsoft.com/office/officeart/2005/8/layout/hierarchy3"/>
    <dgm:cxn modelId="{AB669017-048D-4F9F-BDB6-EBDBC06C387B}" type="presOf" srcId="{01BAE2CB-667D-4AFE-B44F-8BB28297A9F1}" destId="{152514E1-6B5A-4505-AE5B-3E581302932F}" srcOrd="1" destOrd="0" presId="urn:microsoft.com/office/officeart/2005/8/layout/hierarchy3"/>
    <dgm:cxn modelId="{2BD6E41B-81B4-4E88-A8ED-32C04064C5D4}" type="presOf" srcId="{91631618-E8B3-484D-9207-F3675D79C28A}" destId="{8EC862D3-4471-45BF-9B93-1C46F7F1B655}" srcOrd="0" destOrd="0" presId="urn:microsoft.com/office/officeart/2005/8/layout/hierarchy3"/>
    <dgm:cxn modelId="{0C47E724-074F-4B4C-B5B3-283ABE9C23F8}" srcId="{996D3854-30F2-450E-B221-FB3C46642CC6}" destId="{B9560001-C29E-4D30-A7F4-4636C88BF558}" srcOrd="2" destOrd="0" parTransId="{BB64210E-AB3D-4A9C-A0D9-D5AFA2A8BF30}" sibTransId="{F6BAA1C3-0B89-411E-886D-E46B87B3F3F4}"/>
    <dgm:cxn modelId="{B2381025-F43F-4520-B3DB-7C4554E598CC}" srcId="{08138E92-A027-458F-8F35-8D32508824CA}" destId="{91631618-E8B3-484D-9207-F3675D79C28A}" srcOrd="4" destOrd="0" parTransId="{AC3FAA79-8A2C-4FE8-8CC5-D0A11B144F08}" sibTransId="{D6AE465C-C950-4BDD-A2E0-C3CDDB9FE011}"/>
    <dgm:cxn modelId="{6A1ED82A-840E-43F7-858A-DDC85EDF8A1E}" type="presOf" srcId="{BB64210E-AB3D-4A9C-A0D9-D5AFA2A8BF30}" destId="{7536425B-531F-4F5C-A717-7180D5EF1B1A}" srcOrd="0" destOrd="0" presId="urn:microsoft.com/office/officeart/2005/8/layout/hierarchy3"/>
    <dgm:cxn modelId="{1CD03D2C-4082-4B04-B2F7-B273416C67B5}" srcId="{08138E92-A027-458F-8F35-8D32508824CA}" destId="{518DC6AB-91C1-42E3-805A-473D132D4179}" srcOrd="2" destOrd="0" parTransId="{91CC92BB-4B3A-484E-B12C-8915CB21594B}" sibTransId="{7B43A82E-BD46-4C27-93A2-6655B12D6D1B}"/>
    <dgm:cxn modelId="{9E9AC22C-85EC-421B-910C-AF53E7D567CE}" type="presOf" srcId="{5138CCB1-CED8-42AF-A5A2-88B1DCAAA34F}" destId="{16F8340D-60C8-4E81-8517-CDFF1B6E5292}" srcOrd="0" destOrd="0" presId="urn:microsoft.com/office/officeart/2005/8/layout/hierarchy3"/>
    <dgm:cxn modelId="{21031030-B7D8-4244-A41C-0E1696F23675}" srcId="{996D3854-30F2-450E-B221-FB3C46642CC6}" destId="{1103625D-EDFA-4A38-826B-E5E8F35FFB76}" srcOrd="0" destOrd="0" parTransId="{4205D117-016E-4EF9-90DF-2CE683D94999}" sibTransId="{AFDCE12F-6674-41CC-A568-AEA68C456D93}"/>
    <dgm:cxn modelId="{B42E2D31-8163-4EE6-8AB8-52F89792AED1}" type="presOf" srcId="{670B6ACD-4BBE-4800-A769-44418996FD43}" destId="{7FCCD73B-B26D-4B77-863F-1FBCC872A92E}" srcOrd="0" destOrd="0" presId="urn:microsoft.com/office/officeart/2005/8/layout/hierarchy3"/>
    <dgm:cxn modelId="{C253873C-C9A4-4DC0-8BE3-3FE6FD16E877}" srcId="{518DC6AB-91C1-42E3-805A-473D132D4179}" destId="{CBF53831-704E-42CD-98B3-802C59B3A2B6}" srcOrd="2" destOrd="0" parTransId="{2A25663E-49AE-4786-A73C-14022A28184D}" sibTransId="{865BCE0C-F70B-475C-B6E9-ACD4B11C45CF}"/>
    <dgm:cxn modelId="{D01C4E40-ABD1-4AC0-8DF6-8FDBAA9C28F9}" type="presOf" srcId="{AC0AFF98-4F9F-4A91-86C1-21149C9E9BE9}" destId="{086F7BAA-505C-45CD-A084-797661DA097B}" srcOrd="0" destOrd="0" presId="urn:microsoft.com/office/officeart/2005/8/layout/hierarchy3"/>
    <dgm:cxn modelId="{F2C98561-0D7A-4F50-AE13-750D4CCCBDEF}" type="presOf" srcId="{518DC6AB-91C1-42E3-805A-473D132D4179}" destId="{7C2C6EB6-E4F7-40A0-8C3D-A4851D44FCFA}" srcOrd="1" destOrd="0" presId="urn:microsoft.com/office/officeart/2005/8/layout/hierarchy3"/>
    <dgm:cxn modelId="{404A6A42-EBE7-457C-A641-E22B5FAB148E}" srcId="{08138E92-A027-458F-8F35-8D32508824CA}" destId="{AAC4B34B-2C00-42D6-A42D-BF7A1DDCAC93}" srcOrd="1" destOrd="0" parTransId="{EC1DC822-0147-41EC-B1DF-E924AE563A9E}" sibTransId="{6EA3F955-9B03-455B-AE2D-6002E63DA674}"/>
    <dgm:cxn modelId="{DB136B63-F490-40CD-9E2D-BEA70F6CDE91}" type="presOf" srcId="{0BF50719-992A-4D0C-AF99-9AD5F91B4519}" destId="{E397CDB8-665D-4419-950B-361FA9C83527}" srcOrd="0" destOrd="0" presId="urn:microsoft.com/office/officeart/2005/8/layout/hierarchy3"/>
    <dgm:cxn modelId="{B0EB7145-ADB3-4734-A64A-F0CE5BDFA82E}" type="presOf" srcId="{0451B0D2-6264-4325-9763-82FB31ACCB65}" destId="{B1BA4D91-08A3-4CA9-86A4-128860FCA4B8}" srcOrd="0" destOrd="0" presId="urn:microsoft.com/office/officeart/2005/8/layout/hierarchy3"/>
    <dgm:cxn modelId="{1C517765-7B71-4AFA-A124-2873883B8DE7}" srcId="{518DC6AB-91C1-42E3-805A-473D132D4179}" destId="{3D54F16E-BFA0-4B22-8449-EDF2B2C010CF}" srcOrd="3" destOrd="0" parTransId="{8D4CF282-E04A-4212-AE6E-6C39EADB8208}" sibTransId="{3723F9A2-5E83-41E4-AD8B-B271355E1011}"/>
    <dgm:cxn modelId="{6DAA8B67-3252-4B4E-B767-CB860175B5F4}" srcId="{AAC4B34B-2C00-42D6-A42D-BF7A1DDCAC93}" destId="{BFD2BE41-425B-489C-808E-64A8D2B855C7}" srcOrd="2" destOrd="0" parTransId="{3CA6B6F9-7F17-499E-A23A-00077D46620E}" sibTransId="{E9A2FD88-483B-4C25-8864-163B4A28B3B0}"/>
    <dgm:cxn modelId="{9CD6954A-6D25-4807-89A0-FCB0D7609C96}" type="presOf" srcId="{3CA6B6F9-7F17-499E-A23A-00077D46620E}" destId="{934AE32F-D2F4-4D83-AC2F-0CA376F75CDB}" srcOrd="0" destOrd="0" presId="urn:microsoft.com/office/officeart/2005/8/layout/hierarchy3"/>
    <dgm:cxn modelId="{E545DC4A-4E50-40E0-ABDE-B0CBF12EA013}" type="presOf" srcId="{EDBFE2A9-254D-4D27-9D10-0E6D426191B7}" destId="{62F6B97A-DA15-4DBD-8AC9-F545ED8EB6C4}" srcOrd="0" destOrd="0" presId="urn:microsoft.com/office/officeart/2005/8/layout/hierarchy3"/>
    <dgm:cxn modelId="{C0696655-6A4D-4835-AA40-852B67CA66B3}" srcId="{AAC4B34B-2C00-42D6-A42D-BF7A1DDCAC93}" destId="{EDBFE2A9-254D-4D27-9D10-0E6D426191B7}" srcOrd="3" destOrd="0" parTransId="{FB9F0C29-6037-4D53-BD64-E16BDFE82E2B}" sibTransId="{EA415422-3215-401F-B2C6-885297EC2D1B}"/>
    <dgm:cxn modelId="{E8598A75-819B-4416-BB30-750E1C1A5CE7}" type="presOf" srcId="{01BAE2CB-667D-4AFE-B44F-8BB28297A9F1}" destId="{FF982436-1A17-43C1-85C3-6D6BA10EFA47}" srcOrd="0" destOrd="0" presId="urn:microsoft.com/office/officeart/2005/8/layout/hierarchy3"/>
    <dgm:cxn modelId="{C5EADA56-8534-4E02-ADC7-618FA1104719}" srcId="{08138E92-A027-458F-8F35-8D32508824CA}" destId="{01BAE2CB-667D-4AFE-B44F-8BB28297A9F1}" srcOrd="0" destOrd="0" parTransId="{1C37977A-DF03-4E56-B28F-B27DB699C9AB}" sibTransId="{C0A82C88-0C35-4899-8DFD-9362A2DBE19D}"/>
    <dgm:cxn modelId="{AAFAF15A-AC93-40BD-9734-1C1C59264871}" type="presOf" srcId="{BFD2BE41-425B-489C-808E-64A8D2B855C7}" destId="{40EB025D-A2CA-4E5B-A0B9-9E457F8F24FA}" srcOrd="0" destOrd="0" presId="urn:microsoft.com/office/officeart/2005/8/layout/hierarchy3"/>
    <dgm:cxn modelId="{438CFA8B-0817-448E-A91A-2C9BFABC11B3}" type="presOf" srcId="{91631618-E8B3-484D-9207-F3675D79C28A}" destId="{15B1E0E7-ADF6-460B-BCB9-E525C3C0D1F7}" srcOrd="1" destOrd="0" presId="urn:microsoft.com/office/officeart/2005/8/layout/hierarchy3"/>
    <dgm:cxn modelId="{F2D9EF90-EFA4-4AF9-8366-1368ADB82542}" type="presOf" srcId="{1103625D-EDFA-4A38-826B-E5E8F35FFB76}" destId="{705B0ACD-1218-4349-8418-A695877E611F}" srcOrd="0" destOrd="0" presId="urn:microsoft.com/office/officeart/2005/8/layout/hierarchy3"/>
    <dgm:cxn modelId="{9D039D91-63B4-4285-BAF3-33D8220B44B8}" type="presOf" srcId="{C6BFFAFB-3BB5-42D9-9471-FE7D58FFDE24}" destId="{A8704739-35FC-45DC-8310-3D18B7E036E0}" srcOrd="0" destOrd="0" presId="urn:microsoft.com/office/officeart/2005/8/layout/hierarchy3"/>
    <dgm:cxn modelId="{B43EA493-3AAE-429F-B158-1400292C45DB}" srcId="{01BAE2CB-667D-4AFE-B44F-8BB28297A9F1}" destId="{80D2BE60-A4F7-4517-8F5E-8E4747BB2DDD}" srcOrd="0" destOrd="0" parTransId="{0451B0D2-6264-4325-9763-82FB31ACCB65}" sibTransId="{51D7C40D-AA96-4E33-8E15-9CA23996D4AE}"/>
    <dgm:cxn modelId="{4CB94898-B836-454D-B50E-D29D80D9C21F}" type="presOf" srcId="{3D54F16E-BFA0-4B22-8449-EDF2B2C010CF}" destId="{80A12019-CC21-4A64-B745-EAF3D7412588}" srcOrd="0" destOrd="0" presId="urn:microsoft.com/office/officeart/2005/8/layout/hierarchy3"/>
    <dgm:cxn modelId="{86C378A1-DAAF-45BF-AD17-3F4219C5124A}" srcId="{AAC4B34B-2C00-42D6-A42D-BF7A1DDCAC93}" destId="{68E35898-B2BB-46AA-9DD5-B2C124E3E944}" srcOrd="1" destOrd="0" parTransId="{F4A14205-9756-48D8-BC98-BDF3F8CF0732}" sibTransId="{E990D358-8F7E-40FB-9844-0F57619CC1DE}"/>
    <dgm:cxn modelId="{7D4143A6-CC8D-4E0F-AA62-FF05EE9E567A}" type="presOf" srcId="{F4A14205-9756-48D8-BC98-BDF3F8CF0732}" destId="{2690299D-3495-4454-B061-336EB524943D}" srcOrd="0" destOrd="0" presId="urn:microsoft.com/office/officeart/2005/8/layout/hierarchy3"/>
    <dgm:cxn modelId="{484058A6-B36A-430C-BFD7-A9D5EE67A083}" type="presOf" srcId="{A5F87317-2CD6-4A07-8CF1-DDA17CA3C47D}" destId="{FAD2422D-418D-493D-8C85-93A70A190EFB}" srcOrd="0" destOrd="0" presId="urn:microsoft.com/office/officeart/2005/8/layout/hierarchy3"/>
    <dgm:cxn modelId="{B92274AB-DB42-4F6E-BFA4-547367ACF20A}" type="presOf" srcId="{518DC6AB-91C1-42E3-805A-473D132D4179}" destId="{5785AB3F-1F51-4D7A-A7BF-D3EEB3052795}" srcOrd="0" destOrd="0" presId="urn:microsoft.com/office/officeart/2005/8/layout/hierarchy3"/>
    <dgm:cxn modelId="{8391C0AB-626B-4577-867B-19ACE5F1E876}" type="presOf" srcId="{5A29E40E-F4FC-4AE9-A05A-02D2BBC641D4}" destId="{48C01C15-CAD4-46B8-B65C-7B8836D39F22}" srcOrd="0" destOrd="0" presId="urn:microsoft.com/office/officeart/2005/8/layout/hierarchy3"/>
    <dgm:cxn modelId="{B12022AF-7BC4-47D6-9265-678B67AC69E9}" srcId="{518DC6AB-91C1-42E3-805A-473D132D4179}" destId="{CB737DBF-ADCE-4664-A93A-DCEB80792D8E}" srcOrd="1" destOrd="0" parTransId="{70D681A5-E43F-4E57-AB08-686824E560EF}" sibTransId="{D9B45E89-4E37-49FD-8321-2938282109D4}"/>
    <dgm:cxn modelId="{149405B5-22CC-4544-9499-1BBDC2A9EC8D}" type="presOf" srcId="{B3CE94DA-09B9-42C0-9367-6DC3E8B36CBC}" destId="{2534ADA6-29AD-48C7-8577-BFEFA4C1A01D}" srcOrd="0" destOrd="0" presId="urn:microsoft.com/office/officeart/2005/8/layout/hierarchy3"/>
    <dgm:cxn modelId="{A5CAA3B5-C88F-460F-94F2-A6372A7D4B05}" type="presOf" srcId="{CB737DBF-ADCE-4664-A93A-DCEB80792D8E}" destId="{1BE68558-5167-4DDE-8D12-05775C5B3898}" srcOrd="0" destOrd="0" presId="urn:microsoft.com/office/officeart/2005/8/layout/hierarchy3"/>
    <dgm:cxn modelId="{E696B6B8-D8C1-4339-9E83-B72DE4970034}" type="presOf" srcId="{30751E0A-72B1-459A-B669-9B2CB36DCD58}" destId="{DF333167-7868-40F1-94FD-AEDDFBD8C0D0}" srcOrd="0" destOrd="0" presId="urn:microsoft.com/office/officeart/2005/8/layout/hierarchy3"/>
    <dgm:cxn modelId="{FDB4B0BF-05A0-4989-A186-77930A542F15}" type="presOf" srcId="{2A25663E-49AE-4786-A73C-14022A28184D}" destId="{E9ACD6AD-98F6-4BFA-9E61-EC2196ADE62A}" srcOrd="0" destOrd="0" presId="urn:microsoft.com/office/officeart/2005/8/layout/hierarchy3"/>
    <dgm:cxn modelId="{41770CC2-3EBB-46F2-BA91-5595C92F5A99}" srcId="{91631618-E8B3-484D-9207-F3675D79C28A}" destId="{30751E0A-72B1-459A-B669-9B2CB36DCD58}" srcOrd="0" destOrd="0" parTransId="{B3CE94DA-09B9-42C0-9367-6DC3E8B36CBC}" sibTransId="{4A62C2C5-A29B-4D46-91AA-5759010DFF2D}"/>
    <dgm:cxn modelId="{548518C2-E47F-4610-8629-751836E14254}" type="presOf" srcId="{CBF53831-704E-42CD-98B3-802C59B3A2B6}" destId="{FA619665-782E-4674-BC20-0F207B01A8FD}" srcOrd="0" destOrd="0" presId="urn:microsoft.com/office/officeart/2005/8/layout/hierarchy3"/>
    <dgm:cxn modelId="{00A1E7C5-A09F-4FA0-B44C-C0DC4A42756E}" type="presOf" srcId="{8D4CF282-E04A-4212-AE6E-6C39EADB8208}" destId="{67E344AF-55C3-40B0-A0CD-5661F9EADCF3}" srcOrd="0" destOrd="0" presId="urn:microsoft.com/office/officeart/2005/8/layout/hierarchy3"/>
    <dgm:cxn modelId="{6028D4CE-2758-4569-87EB-073D15327F26}" type="presOf" srcId="{1EA5E608-E0E9-4A19-AA4F-C4BDCD5B42FE}" destId="{700DD2F6-655B-4BCF-AD1E-87B79A0F0940}" srcOrd="0" destOrd="0" presId="urn:microsoft.com/office/officeart/2005/8/layout/hierarchy3"/>
    <dgm:cxn modelId="{FE7C92D0-C9E5-411A-A0CB-C8708436B31B}" type="presOf" srcId="{F16827AF-A047-4827-B655-D9AF7408D2FE}" destId="{21EEED87-182B-49E4-A3D9-9131CECD8EA3}" srcOrd="0" destOrd="0" presId="urn:microsoft.com/office/officeart/2005/8/layout/hierarchy3"/>
    <dgm:cxn modelId="{8A18AAD2-4151-415A-9088-2A4604332E69}" srcId="{518DC6AB-91C1-42E3-805A-473D132D4179}" destId="{AC0AFF98-4F9F-4A91-86C1-21149C9E9BE9}" srcOrd="0" destOrd="0" parTransId="{A5F87317-2CD6-4A07-8CF1-DDA17CA3C47D}" sibTransId="{00ED8DBD-F82C-44C7-AA58-6F4F25C8CED3}"/>
    <dgm:cxn modelId="{BA2B20DA-0F8E-47FC-8948-EBDF07412549}" type="presOf" srcId="{4205D117-016E-4EF9-90DF-2CE683D94999}" destId="{21D96BB5-FAAD-4C22-9BEF-FE14C7E2D584}" srcOrd="0" destOrd="0" presId="urn:microsoft.com/office/officeart/2005/8/layout/hierarchy3"/>
    <dgm:cxn modelId="{1BA7AFDE-2F88-46E2-8F77-7D9632DA75A7}" srcId="{01BAE2CB-667D-4AFE-B44F-8BB28297A9F1}" destId="{0BF50719-992A-4D0C-AF99-9AD5F91B4519}" srcOrd="1" destOrd="0" parTransId="{5A29E40E-F4FC-4AE9-A05A-02D2BBC641D4}" sibTransId="{F51DD5DC-A6B8-4AD6-A24F-7D971078F952}"/>
    <dgm:cxn modelId="{720BAFE0-FE66-4B83-966D-70954360FB09}" srcId="{91631618-E8B3-484D-9207-F3675D79C28A}" destId="{5138CCB1-CED8-42AF-A5A2-88B1DCAAA34F}" srcOrd="1" destOrd="0" parTransId="{58DBB915-0D90-4358-9827-0E8C156540E4}" sibTransId="{88738A3F-9144-4DB0-9C86-73827CF0E4AE}"/>
    <dgm:cxn modelId="{D5EB56E6-9C7B-4270-83FA-26F31C7C5754}" type="presOf" srcId="{68E35898-B2BB-46AA-9DD5-B2C124E3E944}" destId="{AD6A5988-E993-415C-95F7-CEC7240D1D88}" srcOrd="0" destOrd="0" presId="urn:microsoft.com/office/officeart/2005/8/layout/hierarchy3"/>
    <dgm:cxn modelId="{E96C68E7-FB3B-4CC3-A41A-8F36788F5CD8}" type="presOf" srcId="{08138E92-A027-458F-8F35-8D32508824CA}" destId="{69D601E2-12D2-490B-8F68-96115CC4E3D7}" srcOrd="0" destOrd="0" presId="urn:microsoft.com/office/officeart/2005/8/layout/hierarchy3"/>
    <dgm:cxn modelId="{C2B07BE7-93D0-4A5E-A333-A2986C93540F}" type="presOf" srcId="{AAC4B34B-2C00-42D6-A42D-BF7A1DDCAC93}" destId="{6B6B5303-4153-49A9-9DF0-E804A2485A6F}" srcOrd="0" destOrd="0" presId="urn:microsoft.com/office/officeart/2005/8/layout/hierarchy3"/>
    <dgm:cxn modelId="{4B7E84E9-0380-490C-8374-8F5066E431F1}" type="presOf" srcId="{FB9F0C29-6037-4D53-BD64-E16BDFE82E2B}" destId="{199D6C43-094E-49CA-A279-3BF25E810631}" srcOrd="0" destOrd="0" presId="urn:microsoft.com/office/officeart/2005/8/layout/hierarchy3"/>
    <dgm:cxn modelId="{221566EB-31A6-46E8-8BFC-5F5AB6EC5FDF}" type="presOf" srcId="{80D2BE60-A4F7-4517-8F5E-8E4747BB2DDD}" destId="{EBF70E6A-0149-482C-9A31-A30308251CC5}" srcOrd="0" destOrd="0" presId="urn:microsoft.com/office/officeart/2005/8/layout/hierarchy3"/>
    <dgm:cxn modelId="{20DA0DF0-EBAE-4888-B26A-438311890096}" srcId="{08138E92-A027-458F-8F35-8D32508824CA}" destId="{996D3854-30F2-450E-B221-FB3C46642CC6}" srcOrd="3" destOrd="0" parTransId="{F915AB8D-7C47-49D3-805B-25AF4C52EB25}" sibTransId="{BAE97F19-B6A3-43CD-B708-E85053845FB7}"/>
    <dgm:cxn modelId="{120617F4-AC01-4483-B2DB-0B9C45515D9D}" srcId="{996D3854-30F2-450E-B221-FB3C46642CC6}" destId="{C6BFFAFB-3BB5-42D9-9471-FE7D58FFDE24}" srcOrd="1" destOrd="0" parTransId="{F16827AF-A047-4827-B655-D9AF7408D2FE}" sibTransId="{83AF9885-31C8-4172-B9C3-02FC6FB3750A}"/>
    <dgm:cxn modelId="{1A1804FB-762E-4D3B-BF81-759FFA12378E}" srcId="{AAC4B34B-2C00-42D6-A42D-BF7A1DDCAC93}" destId="{1EA5E608-E0E9-4A19-AA4F-C4BDCD5B42FE}" srcOrd="0" destOrd="0" parTransId="{670B6ACD-4BBE-4800-A769-44418996FD43}" sibTransId="{77C7411C-AECE-4B7C-81A9-0DD421B74CBB}"/>
    <dgm:cxn modelId="{274DE2FB-FC50-4646-A46F-CD9E52087B0B}" type="presOf" srcId="{B9560001-C29E-4D30-A7F4-4636C88BF558}" destId="{95438AFF-4FDA-44B8-9558-2EB0FC59C901}" srcOrd="0" destOrd="0" presId="urn:microsoft.com/office/officeart/2005/8/layout/hierarchy3"/>
    <dgm:cxn modelId="{A3E8B7FE-5BC0-4473-B783-7F158779F0A6}" type="presOf" srcId="{58DBB915-0D90-4358-9827-0E8C156540E4}" destId="{FF0EC903-D1F4-4277-B170-A8F1BED12561}" srcOrd="0" destOrd="0" presId="urn:microsoft.com/office/officeart/2005/8/layout/hierarchy3"/>
    <dgm:cxn modelId="{A2540ECA-A687-4D4E-ABB4-423BF6C8A70C}" type="presParOf" srcId="{69D601E2-12D2-490B-8F68-96115CC4E3D7}" destId="{DCEBC97F-C02E-4633-BE04-DE6CC33F8B8B}" srcOrd="0" destOrd="0" presId="urn:microsoft.com/office/officeart/2005/8/layout/hierarchy3"/>
    <dgm:cxn modelId="{41747DE4-B889-470F-B306-04E058B001E0}" type="presParOf" srcId="{DCEBC97F-C02E-4633-BE04-DE6CC33F8B8B}" destId="{322DD7C9-A1EB-4F20-AB9A-EF14F654637D}" srcOrd="0" destOrd="0" presId="urn:microsoft.com/office/officeart/2005/8/layout/hierarchy3"/>
    <dgm:cxn modelId="{288F28EC-FDB8-4F85-9632-9DB614482DBC}" type="presParOf" srcId="{322DD7C9-A1EB-4F20-AB9A-EF14F654637D}" destId="{FF982436-1A17-43C1-85C3-6D6BA10EFA47}" srcOrd="0" destOrd="0" presId="urn:microsoft.com/office/officeart/2005/8/layout/hierarchy3"/>
    <dgm:cxn modelId="{F62BCB08-7DFB-4F8B-8599-F4F47E8F8E6D}" type="presParOf" srcId="{322DD7C9-A1EB-4F20-AB9A-EF14F654637D}" destId="{152514E1-6B5A-4505-AE5B-3E581302932F}" srcOrd="1" destOrd="0" presId="urn:microsoft.com/office/officeart/2005/8/layout/hierarchy3"/>
    <dgm:cxn modelId="{637B2DE7-B4D5-4911-A209-6F53C33A5AEF}" type="presParOf" srcId="{DCEBC97F-C02E-4633-BE04-DE6CC33F8B8B}" destId="{8FDE4494-EB1F-4887-A91D-98261E7AEAFD}" srcOrd="1" destOrd="0" presId="urn:microsoft.com/office/officeart/2005/8/layout/hierarchy3"/>
    <dgm:cxn modelId="{B958FD78-4F5A-4F3F-923A-ABACC8D7121B}" type="presParOf" srcId="{8FDE4494-EB1F-4887-A91D-98261E7AEAFD}" destId="{B1BA4D91-08A3-4CA9-86A4-128860FCA4B8}" srcOrd="0" destOrd="0" presId="urn:microsoft.com/office/officeart/2005/8/layout/hierarchy3"/>
    <dgm:cxn modelId="{8457F845-A85C-4244-B1F7-DBB5402B97BC}" type="presParOf" srcId="{8FDE4494-EB1F-4887-A91D-98261E7AEAFD}" destId="{EBF70E6A-0149-482C-9A31-A30308251CC5}" srcOrd="1" destOrd="0" presId="urn:microsoft.com/office/officeart/2005/8/layout/hierarchy3"/>
    <dgm:cxn modelId="{75BD1243-5669-4939-B6FE-D0E5F2CFC964}" type="presParOf" srcId="{8FDE4494-EB1F-4887-A91D-98261E7AEAFD}" destId="{48C01C15-CAD4-46B8-B65C-7B8836D39F22}" srcOrd="2" destOrd="0" presId="urn:microsoft.com/office/officeart/2005/8/layout/hierarchy3"/>
    <dgm:cxn modelId="{744E9D8B-B858-4BBB-A5F4-831601FAF030}" type="presParOf" srcId="{8FDE4494-EB1F-4887-A91D-98261E7AEAFD}" destId="{E397CDB8-665D-4419-950B-361FA9C83527}" srcOrd="3" destOrd="0" presId="urn:microsoft.com/office/officeart/2005/8/layout/hierarchy3"/>
    <dgm:cxn modelId="{9A484D8C-F494-4097-B1F6-A5C3F31BF225}" type="presParOf" srcId="{69D601E2-12D2-490B-8F68-96115CC4E3D7}" destId="{8657173F-2821-4111-A2C8-8BA079599C18}" srcOrd="1" destOrd="0" presId="urn:microsoft.com/office/officeart/2005/8/layout/hierarchy3"/>
    <dgm:cxn modelId="{BFFDC3E4-477A-4585-A0CA-0E12B2F9999D}" type="presParOf" srcId="{8657173F-2821-4111-A2C8-8BA079599C18}" destId="{90B0AAAB-851F-4560-B100-AB9EE04FA3C4}" srcOrd="0" destOrd="0" presId="urn:microsoft.com/office/officeart/2005/8/layout/hierarchy3"/>
    <dgm:cxn modelId="{1AAC5FEA-775A-4A7E-93F7-266528A2501B}" type="presParOf" srcId="{90B0AAAB-851F-4560-B100-AB9EE04FA3C4}" destId="{6B6B5303-4153-49A9-9DF0-E804A2485A6F}" srcOrd="0" destOrd="0" presId="urn:microsoft.com/office/officeart/2005/8/layout/hierarchy3"/>
    <dgm:cxn modelId="{19E343CA-D7ED-4975-8A1F-2E93611F4C48}" type="presParOf" srcId="{90B0AAAB-851F-4560-B100-AB9EE04FA3C4}" destId="{88CAB5F4-EC73-4E5C-BBC8-DB68A62ADBCF}" srcOrd="1" destOrd="0" presId="urn:microsoft.com/office/officeart/2005/8/layout/hierarchy3"/>
    <dgm:cxn modelId="{2611F52F-C5CB-4148-B762-F476B196DD67}" type="presParOf" srcId="{8657173F-2821-4111-A2C8-8BA079599C18}" destId="{B875A1C3-197A-4B07-8E80-E9F7A75AB544}" srcOrd="1" destOrd="0" presId="urn:microsoft.com/office/officeart/2005/8/layout/hierarchy3"/>
    <dgm:cxn modelId="{4F9710EB-EC6E-41BB-98C4-AA98728877BD}" type="presParOf" srcId="{B875A1C3-197A-4B07-8E80-E9F7A75AB544}" destId="{7FCCD73B-B26D-4B77-863F-1FBCC872A92E}" srcOrd="0" destOrd="0" presId="urn:microsoft.com/office/officeart/2005/8/layout/hierarchy3"/>
    <dgm:cxn modelId="{6FE5D0D4-9A3D-4778-8AC3-9852F7F31E67}" type="presParOf" srcId="{B875A1C3-197A-4B07-8E80-E9F7A75AB544}" destId="{700DD2F6-655B-4BCF-AD1E-87B79A0F0940}" srcOrd="1" destOrd="0" presId="urn:microsoft.com/office/officeart/2005/8/layout/hierarchy3"/>
    <dgm:cxn modelId="{E13082CE-8362-4EF4-BF86-F746C8910A73}" type="presParOf" srcId="{B875A1C3-197A-4B07-8E80-E9F7A75AB544}" destId="{2690299D-3495-4454-B061-336EB524943D}" srcOrd="2" destOrd="0" presId="urn:microsoft.com/office/officeart/2005/8/layout/hierarchy3"/>
    <dgm:cxn modelId="{0AB7B74A-411F-482D-B355-6D1D4CB13181}" type="presParOf" srcId="{B875A1C3-197A-4B07-8E80-E9F7A75AB544}" destId="{AD6A5988-E993-415C-95F7-CEC7240D1D88}" srcOrd="3" destOrd="0" presId="urn:microsoft.com/office/officeart/2005/8/layout/hierarchy3"/>
    <dgm:cxn modelId="{5DB2A252-05C7-4FCE-AE61-B578462D9C94}" type="presParOf" srcId="{B875A1C3-197A-4B07-8E80-E9F7A75AB544}" destId="{934AE32F-D2F4-4D83-AC2F-0CA376F75CDB}" srcOrd="4" destOrd="0" presId="urn:microsoft.com/office/officeart/2005/8/layout/hierarchy3"/>
    <dgm:cxn modelId="{6259EEF4-6A2B-46F6-A2AF-4961422D07AD}" type="presParOf" srcId="{B875A1C3-197A-4B07-8E80-E9F7A75AB544}" destId="{40EB025D-A2CA-4E5B-A0B9-9E457F8F24FA}" srcOrd="5" destOrd="0" presId="urn:microsoft.com/office/officeart/2005/8/layout/hierarchy3"/>
    <dgm:cxn modelId="{05B5D564-0422-4685-89C8-36911F419182}" type="presParOf" srcId="{B875A1C3-197A-4B07-8E80-E9F7A75AB544}" destId="{199D6C43-094E-49CA-A279-3BF25E810631}" srcOrd="6" destOrd="0" presId="urn:microsoft.com/office/officeart/2005/8/layout/hierarchy3"/>
    <dgm:cxn modelId="{C820E11C-AFFE-4748-8DCD-332E1C38D184}" type="presParOf" srcId="{B875A1C3-197A-4B07-8E80-E9F7A75AB544}" destId="{62F6B97A-DA15-4DBD-8AC9-F545ED8EB6C4}" srcOrd="7" destOrd="0" presId="urn:microsoft.com/office/officeart/2005/8/layout/hierarchy3"/>
    <dgm:cxn modelId="{01B59F0D-0B95-431A-B2D5-7D272EE7E023}" type="presParOf" srcId="{69D601E2-12D2-490B-8F68-96115CC4E3D7}" destId="{B1EB8BBF-B3D8-48E6-BBCD-EE1ACFF8638A}" srcOrd="2" destOrd="0" presId="urn:microsoft.com/office/officeart/2005/8/layout/hierarchy3"/>
    <dgm:cxn modelId="{8C62539B-6185-4BD5-AA55-64562DF8AD1E}" type="presParOf" srcId="{B1EB8BBF-B3D8-48E6-BBCD-EE1ACFF8638A}" destId="{FDEA20E3-35D6-41AA-A914-843673F86A57}" srcOrd="0" destOrd="0" presId="urn:microsoft.com/office/officeart/2005/8/layout/hierarchy3"/>
    <dgm:cxn modelId="{FC31E11D-5689-4DA7-ABF9-999D2335C4BC}" type="presParOf" srcId="{FDEA20E3-35D6-41AA-A914-843673F86A57}" destId="{5785AB3F-1F51-4D7A-A7BF-D3EEB3052795}" srcOrd="0" destOrd="0" presId="urn:microsoft.com/office/officeart/2005/8/layout/hierarchy3"/>
    <dgm:cxn modelId="{D5F7DEDB-F476-4F4A-8751-1C64A5614CC2}" type="presParOf" srcId="{FDEA20E3-35D6-41AA-A914-843673F86A57}" destId="{7C2C6EB6-E4F7-40A0-8C3D-A4851D44FCFA}" srcOrd="1" destOrd="0" presId="urn:microsoft.com/office/officeart/2005/8/layout/hierarchy3"/>
    <dgm:cxn modelId="{A2EEAAF4-9DC8-41D7-B039-B2ACD0689797}" type="presParOf" srcId="{B1EB8BBF-B3D8-48E6-BBCD-EE1ACFF8638A}" destId="{F4BB5E44-637F-40D4-BE6E-DEEAAA89DEDB}" srcOrd="1" destOrd="0" presId="urn:microsoft.com/office/officeart/2005/8/layout/hierarchy3"/>
    <dgm:cxn modelId="{1744DCA3-2F02-45F6-978F-6E1E48C50F8F}" type="presParOf" srcId="{F4BB5E44-637F-40D4-BE6E-DEEAAA89DEDB}" destId="{FAD2422D-418D-493D-8C85-93A70A190EFB}" srcOrd="0" destOrd="0" presId="urn:microsoft.com/office/officeart/2005/8/layout/hierarchy3"/>
    <dgm:cxn modelId="{7E879D9E-B265-48C1-9072-C66821E37B7F}" type="presParOf" srcId="{F4BB5E44-637F-40D4-BE6E-DEEAAA89DEDB}" destId="{086F7BAA-505C-45CD-A084-797661DA097B}" srcOrd="1" destOrd="0" presId="urn:microsoft.com/office/officeart/2005/8/layout/hierarchy3"/>
    <dgm:cxn modelId="{7FD473CB-BBE8-44F2-A374-0DCE5559F87D}" type="presParOf" srcId="{F4BB5E44-637F-40D4-BE6E-DEEAAA89DEDB}" destId="{D4FC143F-10F3-4899-BE5C-8DF4FFEA4FF5}" srcOrd="2" destOrd="0" presId="urn:microsoft.com/office/officeart/2005/8/layout/hierarchy3"/>
    <dgm:cxn modelId="{85BA0FE6-9617-43DB-B430-B671D72CF17A}" type="presParOf" srcId="{F4BB5E44-637F-40D4-BE6E-DEEAAA89DEDB}" destId="{1BE68558-5167-4DDE-8D12-05775C5B3898}" srcOrd="3" destOrd="0" presId="urn:microsoft.com/office/officeart/2005/8/layout/hierarchy3"/>
    <dgm:cxn modelId="{1901F124-A6C6-408D-9A38-FC139E8501F6}" type="presParOf" srcId="{F4BB5E44-637F-40D4-BE6E-DEEAAA89DEDB}" destId="{E9ACD6AD-98F6-4BFA-9E61-EC2196ADE62A}" srcOrd="4" destOrd="0" presId="urn:microsoft.com/office/officeart/2005/8/layout/hierarchy3"/>
    <dgm:cxn modelId="{7778FAD1-2A2A-43CF-B716-B6D6B6FEFF5F}" type="presParOf" srcId="{F4BB5E44-637F-40D4-BE6E-DEEAAA89DEDB}" destId="{FA619665-782E-4674-BC20-0F207B01A8FD}" srcOrd="5" destOrd="0" presId="urn:microsoft.com/office/officeart/2005/8/layout/hierarchy3"/>
    <dgm:cxn modelId="{A3F37A81-5FFF-4C7E-B8C0-CD84ACA520F4}" type="presParOf" srcId="{F4BB5E44-637F-40D4-BE6E-DEEAAA89DEDB}" destId="{67E344AF-55C3-40B0-A0CD-5661F9EADCF3}" srcOrd="6" destOrd="0" presId="urn:microsoft.com/office/officeart/2005/8/layout/hierarchy3"/>
    <dgm:cxn modelId="{76250CD5-FD93-4627-A96B-52E148D1F9E1}" type="presParOf" srcId="{F4BB5E44-637F-40D4-BE6E-DEEAAA89DEDB}" destId="{80A12019-CC21-4A64-B745-EAF3D7412588}" srcOrd="7" destOrd="0" presId="urn:microsoft.com/office/officeart/2005/8/layout/hierarchy3"/>
    <dgm:cxn modelId="{9731A32A-0E75-4203-A98C-BF2FD11F2680}" type="presParOf" srcId="{69D601E2-12D2-490B-8F68-96115CC4E3D7}" destId="{31495A98-7BBB-49E7-8ED4-113FFE1258DF}" srcOrd="3" destOrd="0" presId="urn:microsoft.com/office/officeart/2005/8/layout/hierarchy3"/>
    <dgm:cxn modelId="{5D796EE7-BD7B-4EAC-9647-9DCD14898B4D}" type="presParOf" srcId="{31495A98-7BBB-49E7-8ED4-113FFE1258DF}" destId="{E0B53CC7-4148-45BB-AC92-D1AFD911FCE8}" srcOrd="0" destOrd="0" presId="urn:microsoft.com/office/officeart/2005/8/layout/hierarchy3"/>
    <dgm:cxn modelId="{7B3971A6-AE5D-485A-9CDE-04E4C1E7ED4B}" type="presParOf" srcId="{E0B53CC7-4148-45BB-AC92-D1AFD911FCE8}" destId="{A967C1E8-01AE-48CD-A2B8-0736C2604C7A}" srcOrd="0" destOrd="0" presId="urn:microsoft.com/office/officeart/2005/8/layout/hierarchy3"/>
    <dgm:cxn modelId="{9EB7B7EF-4970-4304-BD6D-09486DE1177D}" type="presParOf" srcId="{E0B53CC7-4148-45BB-AC92-D1AFD911FCE8}" destId="{392E9546-DF3C-4715-8BFC-8441930BCC9B}" srcOrd="1" destOrd="0" presId="urn:microsoft.com/office/officeart/2005/8/layout/hierarchy3"/>
    <dgm:cxn modelId="{429D91D2-3810-4613-808B-A66E482DF7AE}" type="presParOf" srcId="{31495A98-7BBB-49E7-8ED4-113FFE1258DF}" destId="{77B9A176-E9C1-4FCC-B7D9-9A3A73CD9813}" srcOrd="1" destOrd="0" presId="urn:microsoft.com/office/officeart/2005/8/layout/hierarchy3"/>
    <dgm:cxn modelId="{D64834B2-949B-4F47-8CFB-FDC2FD545381}" type="presParOf" srcId="{77B9A176-E9C1-4FCC-B7D9-9A3A73CD9813}" destId="{21D96BB5-FAAD-4C22-9BEF-FE14C7E2D584}" srcOrd="0" destOrd="0" presId="urn:microsoft.com/office/officeart/2005/8/layout/hierarchy3"/>
    <dgm:cxn modelId="{CB2EE19D-9ACD-4E84-9FB5-0A28A845FC7B}" type="presParOf" srcId="{77B9A176-E9C1-4FCC-B7D9-9A3A73CD9813}" destId="{705B0ACD-1218-4349-8418-A695877E611F}" srcOrd="1" destOrd="0" presId="urn:microsoft.com/office/officeart/2005/8/layout/hierarchy3"/>
    <dgm:cxn modelId="{6A8015C2-F8B8-42D9-AADC-D39E3BCED66C}" type="presParOf" srcId="{77B9A176-E9C1-4FCC-B7D9-9A3A73CD9813}" destId="{21EEED87-182B-49E4-A3D9-9131CECD8EA3}" srcOrd="2" destOrd="0" presId="urn:microsoft.com/office/officeart/2005/8/layout/hierarchy3"/>
    <dgm:cxn modelId="{8488740A-ECDA-49A3-85AC-986ECC27BE75}" type="presParOf" srcId="{77B9A176-E9C1-4FCC-B7D9-9A3A73CD9813}" destId="{A8704739-35FC-45DC-8310-3D18B7E036E0}" srcOrd="3" destOrd="0" presId="urn:microsoft.com/office/officeart/2005/8/layout/hierarchy3"/>
    <dgm:cxn modelId="{21E6CCAD-AC17-4DCA-9848-BD260F7B531D}" type="presParOf" srcId="{77B9A176-E9C1-4FCC-B7D9-9A3A73CD9813}" destId="{7536425B-531F-4F5C-A717-7180D5EF1B1A}" srcOrd="4" destOrd="0" presId="urn:microsoft.com/office/officeart/2005/8/layout/hierarchy3"/>
    <dgm:cxn modelId="{60D3EACD-E74B-4390-A968-03E17876D759}" type="presParOf" srcId="{77B9A176-E9C1-4FCC-B7D9-9A3A73CD9813}" destId="{95438AFF-4FDA-44B8-9558-2EB0FC59C901}" srcOrd="5" destOrd="0" presId="urn:microsoft.com/office/officeart/2005/8/layout/hierarchy3"/>
    <dgm:cxn modelId="{A5592F20-64F5-4100-8D09-56F59EE6818C}" type="presParOf" srcId="{69D601E2-12D2-490B-8F68-96115CC4E3D7}" destId="{F6D6FFC6-B065-4E76-9C44-5C334E2BDF24}" srcOrd="4" destOrd="0" presId="urn:microsoft.com/office/officeart/2005/8/layout/hierarchy3"/>
    <dgm:cxn modelId="{0AA73730-AEE5-43D4-9DC9-274120917EAD}" type="presParOf" srcId="{F6D6FFC6-B065-4E76-9C44-5C334E2BDF24}" destId="{371AF663-71A3-4EF6-8992-997AC2080816}" srcOrd="0" destOrd="0" presId="urn:microsoft.com/office/officeart/2005/8/layout/hierarchy3"/>
    <dgm:cxn modelId="{FEBF7301-0D81-4701-8D9F-023A256D5E7C}" type="presParOf" srcId="{371AF663-71A3-4EF6-8992-997AC2080816}" destId="{8EC862D3-4471-45BF-9B93-1C46F7F1B655}" srcOrd="0" destOrd="0" presId="urn:microsoft.com/office/officeart/2005/8/layout/hierarchy3"/>
    <dgm:cxn modelId="{62B037EC-C340-4733-BC88-C88220A55DF7}" type="presParOf" srcId="{371AF663-71A3-4EF6-8992-997AC2080816}" destId="{15B1E0E7-ADF6-460B-BCB9-E525C3C0D1F7}" srcOrd="1" destOrd="0" presId="urn:microsoft.com/office/officeart/2005/8/layout/hierarchy3"/>
    <dgm:cxn modelId="{B154E6D3-462A-4E90-B42A-BD716A9D6A94}" type="presParOf" srcId="{F6D6FFC6-B065-4E76-9C44-5C334E2BDF24}" destId="{15607397-7CC5-4FEE-8AC9-C0694112812F}" srcOrd="1" destOrd="0" presId="urn:microsoft.com/office/officeart/2005/8/layout/hierarchy3"/>
    <dgm:cxn modelId="{C50959D9-DF5A-45A8-A16D-C0F91F5F5084}" type="presParOf" srcId="{15607397-7CC5-4FEE-8AC9-C0694112812F}" destId="{2534ADA6-29AD-48C7-8577-BFEFA4C1A01D}" srcOrd="0" destOrd="0" presId="urn:microsoft.com/office/officeart/2005/8/layout/hierarchy3"/>
    <dgm:cxn modelId="{6418A0F6-FA5B-43BA-9200-B8BD165565FE}" type="presParOf" srcId="{15607397-7CC5-4FEE-8AC9-C0694112812F}" destId="{DF333167-7868-40F1-94FD-AEDDFBD8C0D0}" srcOrd="1" destOrd="0" presId="urn:microsoft.com/office/officeart/2005/8/layout/hierarchy3"/>
    <dgm:cxn modelId="{3FC750FD-84C3-40FE-A433-0B79E517CB3F}" type="presParOf" srcId="{15607397-7CC5-4FEE-8AC9-C0694112812F}" destId="{FF0EC903-D1F4-4277-B170-A8F1BED12561}" srcOrd="2" destOrd="0" presId="urn:microsoft.com/office/officeart/2005/8/layout/hierarchy3"/>
    <dgm:cxn modelId="{ADB7C0AA-86A0-48A9-9DD1-41B4EF3E0405}" type="presParOf" srcId="{15607397-7CC5-4FEE-8AC9-C0694112812F}" destId="{16F8340D-60C8-4E81-8517-CDFF1B6E529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38E92-A027-458F-8F35-8D32508824CA}" type="doc">
      <dgm:prSet loTypeId="urn:microsoft.com/office/officeart/2005/8/layout/lProcess3" loCatId="process" qsTypeId="urn:microsoft.com/office/officeart/2005/8/quickstyle/simple2" qsCatId="simple" csTypeId="urn:microsoft.com/office/officeart/2005/8/colors/colorful2" csCatId="colorful" phldr="1"/>
      <dgm:spPr/>
      <dgm:t>
        <a:bodyPr/>
        <a:lstStyle/>
        <a:p>
          <a:endParaRPr lang="en-US"/>
        </a:p>
      </dgm:t>
    </dgm:pt>
    <dgm:pt modelId="{AAC4B34B-2C00-42D6-A42D-BF7A1DDCAC93}">
      <dgm:prSet custT="1"/>
      <dgm:spPr/>
      <dgm:t>
        <a:bodyPr/>
        <a:lstStyle/>
        <a:p>
          <a:pPr rtl="0"/>
          <a:r>
            <a:rPr lang="en-GB" sz="1600" b="1" dirty="0">
              <a:solidFill>
                <a:schemeClr val="tx1"/>
              </a:solidFill>
              <a:latin typeface="Lato"/>
              <a:ea typeface="Lato"/>
              <a:cs typeface="Lato"/>
            </a:rPr>
            <a:t>Chat-GPT #1</a:t>
          </a:r>
        </a:p>
        <a:p>
          <a:pPr rtl="0"/>
          <a:r>
            <a:rPr lang="en-GB" sz="1600" b="1" dirty="0">
              <a:solidFill>
                <a:schemeClr val="tx1"/>
              </a:solidFill>
              <a:latin typeface="Lato"/>
              <a:ea typeface="Lato"/>
              <a:cs typeface="Lato"/>
            </a:rPr>
            <a:t>URL only</a:t>
          </a:r>
        </a:p>
      </dgm:t>
    </dgm:pt>
    <dgm:pt modelId="{EC1DC822-0147-41EC-B1DF-E924AE563A9E}" type="parTrans" cxnId="{404A6A42-EBE7-457C-A641-E22B5FAB148E}">
      <dgm:prSet/>
      <dgm:spPr/>
      <dgm:t>
        <a:bodyPr/>
        <a:lstStyle/>
        <a:p>
          <a:endParaRPr lang="en-US" sz="1100"/>
        </a:p>
      </dgm:t>
    </dgm:pt>
    <dgm:pt modelId="{6EA3F955-9B03-455B-AE2D-6002E63DA674}" type="sibTrans" cxnId="{404A6A42-EBE7-457C-A641-E22B5FAB148E}">
      <dgm:prSet/>
      <dgm:spPr/>
      <dgm:t>
        <a:bodyPr/>
        <a:lstStyle/>
        <a:p>
          <a:endParaRPr lang="en-US" sz="1100"/>
        </a:p>
      </dgm:t>
    </dgm:pt>
    <dgm:pt modelId="{518DC6AB-91C1-42E3-805A-473D132D4179}">
      <dgm:prSet custT="1"/>
      <dgm:spPr/>
      <dgm:t>
        <a:bodyPr/>
        <a:lstStyle/>
        <a:p>
          <a:pPr rtl="0"/>
          <a:r>
            <a:rPr lang="en-GB" sz="1600" b="1" dirty="0">
              <a:solidFill>
                <a:schemeClr val="tx1"/>
              </a:solidFill>
              <a:latin typeface="Lato"/>
              <a:ea typeface="Lato"/>
              <a:cs typeface="Lato"/>
            </a:rPr>
            <a:t>Chat-GPT #2</a:t>
          </a:r>
        </a:p>
        <a:p>
          <a:pPr rtl="0"/>
          <a:r>
            <a:rPr lang="en-GB" sz="1600" b="1" dirty="0">
              <a:solidFill>
                <a:schemeClr val="tx1"/>
              </a:solidFill>
              <a:latin typeface="Lato"/>
              <a:ea typeface="Lato"/>
              <a:cs typeface="Lato"/>
            </a:rPr>
            <a:t>Text from Word</a:t>
          </a:r>
        </a:p>
      </dgm:t>
    </dgm:pt>
    <dgm:pt modelId="{91CC92BB-4B3A-484E-B12C-8915CB21594B}" type="parTrans" cxnId="{1CD03D2C-4082-4B04-B2F7-B273416C67B5}">
      <dgm:prSet/>
      <dgm:spPr/>
      <dgm:t>
        <a:bodyPr/>
        <a:lstStyle/>
        <a:p>
          <a:endParaRPr lang="en-US" sz="1100"/>
        </a:p>
      </dgm:t>
    </dgm:pt>
    <dgm:pt modelId="{7B43A82E-BD46-4C27-93A2-6655B12D6D1B}" type="sibTrans" cxnId="{1CD03D2C-4082-4B04-B2F7-B273416C67B5}">
      <dgm:prSet/>
      <dgm:spPr/>
      <dgm:t>
        <a:bodyPr/>
        <a:lstStyle/>
        <a:p>
          <a:endParaRPr lang="en-US" sz="1100"/>
        </a:p>
      </dgm:t>
    </dgm:pt>
    <dgm:pt modelId="{AC0AFF98-4F9F-4A91-86C1-21149C9E9BE9}">
      <dgm:prSet custT="1"/>
      <dgm:spPr/>
      <dgm:t>
        <a:bodyPr/>
        <a:lstStyle/>
        <a:p>
          <a:pPr rtl="0"/>
          <a:r>
            <a:rPr lang="en-GB" sz="1100" dirty="0">
              <a:solidFill>
                <a:schemeClr val="tx1"/>
              </a:solidFill>
              <a:latin typeface="Lato"/>
              <a:ea typeface="Lato"/>
              <a:cs typeface="Lato"/>
            </a:rPr>
            <a:t>Create Word doc of Google search results</a:t>
          </a:r>
        </a:p>
      </dgm:t>
    </dgm:pt>
    <dgm:pt modelId="{A5F87317-2CD6-4A07-8CF1-DDA17CA3C47D}" type="parTrans" cxnId="{8A18AAD2-4151-415A-9088-2A4604332E69}">
      <dgm:prSet/>
      <dgm:spPr/>
      <dgm:t>
        <a:bodyPr/>
        <a:lstStyle/>
        <a:p>
          <a:endParaRPr lang="en-US" sz="1100"/>
        </a:p>
      </dgm:t>
    </dgm:pt>
    <dgm:pt modelId="{00ED8DBD-F82C-44C7-AA58-6F4F25C8CED3}" type="sibTrans" cxnId="{8A18AAD2-4151-415A-9088-2A4604332E69}">
      <dgm:prSet/>
      <dgm:spPr/>
      <dgm:t>
        <a:bodyPr/>
        <a:lstStyle/>
        <a:p>
          <a:endParaRPr lang="en-US" sz="1100"/>
        </a:p>
      </dgm:t>
    </dgm:pt>
    <dgm:pt modelId="{CBF53831-704E-42CD-98B3-802C59B3A2B6}">
      <dgm:prSet custT="1"/>
      <dgm:spPr/>
      <dgm:t>
        <a:bodyPr/>
        <a:lstStyle/>
        <a:p>
          <a:pPr rtl="0"/>
          <a:r>
            <a:rPr lang="en-GB" sz="1100">
              <a:solidFill>
                <a:schemeClr val="tx1"/>
              </a:solidFill>
              <a:latin typeface="Lato"/>
              <a:ea typeface="Lato"/>
              <a:cs typeface="Lato"/>
            </a:rPr>
            <a:t>Copy/paste text in batches </a:t>
          </a:r>
        </a:p>
      </dgm:t>
    </dgm:pt>
    <dgm:pt modelId="{2A25663E-49AE-4786-A73C-14022A28184D}" type="parTrans" cxnId="{C253873C-C9A4-4DC0-8BE3-3FE6FD16E877}">
      <dgm:prSet/>
      <dgm:spPr/>
      <dgm:t>
        <a:bodyPr/>
        <a:lstStyle/>
        <a:p>
          <a:endParaRPr lang="en-US" sz="1100"/>
        </a:p>
      </dgm:t>
    </dgm:pt>
    <dgm:pt modelId="{865BCE0C-F70B-475C-B6E9-ACD4B11C45CF}" type="sibTrans" cxnId="{C253873C-C9A4-4DC0-8BE3-3FE6FD16E877}">
      <dgm:prSet/>
      <dgm:spPr/>
      <dgm:t>
        <a:bodyPr/>
        <a:lstStyle/>
        <a:p>
          <a:endParaRPr lang="en-US" sz="1100"/>
        </a:p>
      </dgm:t>
    </dgm:pt>
    <dgm:pt modelId="{91631618-E8B3-484D-9207-F3675D79C28A}">
      <dgm:prSet custT="1"/>
      <dgm:spPr/>
      <dgm:t>
        <a:bodyPr/>
        <a:lstStyle/>
        <a:p>
          <a:r>
            <a:rPr lang="en-GB" sz="1600" b="1" dirty="0">
              <a:solidFill>
                <a:schemeClr val="tx1"/>
              </a:solidFill>
              <a:latin typeface="Lato"/>
              <a:ea typeface="Lato"/>
              <a:cs typeface="Lato"/>
            </a:rPr>
            <a:t>Data-Miner</a:t>
          </a:r>
          <a:endParaRPr lang="en-US" sz="1600" b="1" dirty="0">
            <a:solidFill>
              <a:schemeClr val="tx1"/>
            </a:solidFill>
            <a:latin typeface="Lato"/>
            <a:ea typeface="Lato"/>
            <a:cs typeface="Lato"/>
          </a:endParaRPr>
        </a:p>
      </dgm:t>
    </dgm:pt>
    <dgm:pt modelId="{AC3FAA79-8A2C-4FE8-8CC5-D0A11B144F08}" type="parTrans" cxnId="{B2381025-F43F-4520-B3DB-7C4554E598CC}">
      <dgm:prSet/>
      <dgm:spPr/>
      <dgm:t>
        <a:bodyPr/>
        <a:lstStyle/>
        <a:p>
          <a:endParaRPr lang="en-US" sz="1100"/>
        </a:p>
      </dgm:t>
    </dgm:pt>
    <dgm:pt modelId="{D6AE465C-C950-4BDD-A2E0-C3CDDB9FE011}" type="sibTrans" cxnId="{B2381025-F43F-4520-B3DB-7C4554E598CC}">
      <dgm:prSet/>
      <dgm:spPr/>
      <dgm:t>
        <a:bodyPr/>
        <a:lstStyle/>
        <a:p>
          <a:endParaRPr lang="en-US" sz="1100"/>
        </a:p>
      </dgm:t>
    </dgm:pt>
    <dgm:pt modelId="{30751E0A-72B1-459A-B669-9B2CB36DCD58}">
      <dgm:prSet custT="1"/>
      <dgm:spPr/>
      <dgm:t>
        <a:bodyPr/>
        <a:lstStyle/>
        <a:p>
          <a:pPr rtl="0"/>
          <a:r>
            <a:rPr lang="en-GB" sz="1100">
              <a:solidFill>
                <a:schemeClr val="tx1"/>
              </a:solidFill>
              <a:latin typeface="Lato"/>
              <a:ea typeface="Lato"/>
              <a:cs typeface="Lato"/>
            </a:rPr>
            <a:t>Edit generic Google recipe to capture more complete records</a:t>
          </a:r>
          <a:endParaRPr lang="en-US" sz="1100">
            <a:solidFill>
              <a:schemeClr val="tx1"/>
            </a:solidFill>
            <a:latin typeface="Lato"/>
            <a:ea typeface="Lato"/>
            <a:cs typeface="Lato"/>
          </a:endParaRPr>
        </a:p>
      </dgm:t>
    </dgm:pt>
    <dgm:pt modelId="{B3CE94DA-09B9-42C0-9367-6DC3E8B36CBC}" type="parTrans" cxnId="{41770CC2-3EBB-46F2-BA91-5595C92F5A99}">
      <dgm:prSet/>
      <dgm:spPr/>
      <dgm:t>
        <a:bodyPr/>
        <a:lstStyle/>
        <a:p>
          <a:endParaRPr lang="en-US" sz="1100"/>
        </a:p>
      </dgm:t>
    </dgm:pt>
    <dgm:pt modelId="{4A62C2C5-A29B-4D46-91AA-5759010DFF2D}" type="sibTrans" cxnId="{41770CC2-3EBB-46F2-BA91-5595C92F5A99}">
      <dgm:prSet/>
      <dgm:spPr/>
      <dgm:t>
        <a:bodyPr/>
        <a:lstStyle/>
        <a:p>
          <a:endParaRPr lang="en-US" sz="1100"/>
        </a:p>
      </dgm:t>
    </dgm:pt>
    <dgm:pt modelId="{5138CCB1-CED8-42AF-A5A2-88B1DCAAA34F}">
      <dgm:prSet custT="1"/>
      <dgm:spPr/>
      <dgm:t>
        <a:bodyPr/>
        <a:lstStyle/>
        <a:p>
          <a:pPr rtl="0"/>
          <a:r>
            <a:rPr lang="en-GB" sz="1100">
              <a:solidFill>
                <a:schemeClr val="tx1"/>
              </a:solidFill>
              <a:latin typeface="Lato"/>
              <a:ea typeface="Lato"/>
              <a:cs typeface="Lato"/>
            </a:rPr>
            <a:t>Process CSV file for import into Endnote as tab-delimited file</a:t>
          </a:r>
          <a:endParaRPr lang="en-US" sz="1100">
            <a:solidFill>
              <a:schemeClr val="tx1"/>
            </a:solidFill>
            <a:latin typeface="Lato"/>
            <a:ea typeface="Lato"/>
            <a:cs typeface="Lato"/>
          </a:endParaRPr>
        </a:p>
      </dgm:t>
    </dgm:pt>
    <dgm:pt modelId="{58DBB915-0D90-4358-9827-0E8C156540E4}" type="parTrans" cxnId="{720BAFE0-FE66-4B83-966D-70954360FB09}">
      <dgm:prSet/>
      <dgm:spPr/>
      <dgm:t>
        <a:bodyPr/>
        <a:lstStyle/>
        <a:p>
          <a:endParaRPr lang="en-US" sz="1100"/>
        </a:p>
      </dgm:t>
    </dgm:pt>
    <dgm:pt modelId="{88738A3F-9144-4DB0-9C86-73827CF0E4AE}" type="sibTrans" cxnId="{720BAFE0-FE66-4B83-966D-70954360FB09}">
      <dgm:prSet/>
      <dgm:spPr/>
      <dgm:t>
        <a:bodyPr/>
        <a:lstStyle/>
        <a:p>
          <a:endParaRPr lang="en-US" sz="1100"/>
        </a:p>
      </dgm:t>
    </dgm:pt>
    <dgm:pt modelId="{CB737DBF-ADCE-4664-A93A-DCEB80792D8E}">
      <dgm:prSet custT="1"/>
      <dgm:spPr/>
      <dgm:t>
        <a:bodyPr/>
        <a:lstStyle/>
        <a:p>
          <a:pPr rtl="0"/>
          <a:r>
            <a:rPr lang="en-GB" sz="1100">
              <a:solidFill>
                <a:schemeClr val="tx1"/>
              </a:solidFill>
              <a:latin typeface="Lato"/>
              <a:ea typeface="Lato"/>
              <a:cs typeface="Lato"/>
            </a:rPr>
            <a:t>Copy/paste text from Word doc &amp; check accuracy</a:t>
          </a:r>
          <a:endParaRPr lang="en-US" sz="1100">
            <a:solidFill>
              <a:schemeClr val="tx1"/>
            </a:solidFill>
            <a:latin typeface="Lato"/>
            <a:ea typeface="Lato"/>
            <a:cs typeface="Lato"/>
          </a:endParaRPr>
        </a:p>
      </dgm:t>
    </dgm:pt>
    <dgm:pt modelId="{70D681A5-E43F-4E57-AB08-686824E560EF}" type="parTrans" cxnId="{B12022AF-7BC4-47D6-9265-678B67AC69E9}">
      <dgm:prSet/>
      <dgm:spPr/>
      <dgm:t>
        <a:bodyPr/>
        <a:lstStyle/>
        <a:p>
          <a:endParaRPr lang="en-GB" sz="1100"/>
        </a:p>
      </dgm:t>
    </dgm:pt>
    <dgm:pt modelId="{D9B45E89-4E37-49FD-8321-2938282109D4}" type="sibTrans" cxnId="{B12022AF-7BC4-47D6-9265-678B67AC69E9}">
      <dgm:prSet/>
      <dgm:spPr/>
      <dgm:t>
        <a:bodyPr/>
        <a:lstStyle/>
        <a:p>
          <a:endParaRPr lang="en-GB" sz="1100"/>
        </a:p>
      </dgm:t>
    </dgm:pt>
    <dgm:pt modelId="{BFD2BE41-425B-489C-808E-64A8D2B855C7}">
      <dgm:prSet custT="1"/>
      <dgm:spPr/>
      <dgm:t>
        <a:bodyPr/>
        <a:lstStyle/>
        <a:p>
          <a:pPr rtl="0"/>
          <a:r>
            <a:rPr lang="en-GB" sz="1100" dirty="0">
              <a:solidFill>
                <a:schemeClr val="tx1"/>
              </a:solidFill>
              <a:latin typeface="Lato"/>
              <a:ea typeface="Lato"/>
              <a:cs typeface="Lato"/>
            </a:rPr>
            <a:t>Create Word doc of Google search results</a:t>
          </a:r>
        </a:p>
      </dgm:t>
    </dgm:pt>
    <dgm:pt modelId="{3CA6B6F9-7F17-499E-A23A-00077D46620E}" type="parTrans" cxnId="{6DAA8B67-3252-4B4E-B767-CB860175B5F4}">
      <dgm:prSet/>
      <dgm:spPr/>
      <dgm:t>
        <a:bodyPr/>
        <a:lstStyle/>
        <a:p>
          <a:endParaRPr lang="en-GB" sz="1100"/>
        </a:p>
      </dgm:t>
    </dgm:pt>
    <dgm:pt modelId="{E9A2FD88-483B-4C25-8864-163B4A28B3B0}" type="sibTrans" cxnId="{6DAA8B67-3252-4B4E-B767-CB860175B5F4}">
      <dgm:prSet/>
      <dgm:spPr/>
      <dgm:t>
        <a:bodyPr/>
        <a:lstStyle/>
        <a:p>
          <a:endParaRPr lang="en-GB" sz="1100"/>
        </a:p>
      </dgm:t>
    </dgm:pt>
    <dgm:pt modelId="{EDBFE2A9-254D-4D27-9D10-0E6D426191B7}">
      <dgm:prSet custT="1"/>
      <dgm:spPr/>
      <dgm:t>
        <a:bodyPr/>
        <a:lstStyle/>
        <a:p>
          <a:pPr rtl="0"/>
          <a:r>
            <a:rPr lang="en-US" sz="1100">
              <a:solidFill>
                <a:schemeClr val="tx1"/>
              </a:solidFill>
              <a:latin typeface="Lato"/>
              <a:ea typeface="Lato"/>
              <a:cs typeface="Lato"/>
            </a:rPr>
            <a:t>Copy/paste RIS records into notepad</a:t>
          </a:r>
        </a:p>
      </dgm:t>
    </dgm:pt>
    <dgm:pt modelId="{FB9F0C29-6037-4D53-BD64-E16BDFE82E2B}" type="parTrans" cxnId="{C0696655-6A4D-4835-AA40-852B67CA66B3}">
      <dgm:prSet/>
      <dgm:spPr/>
      <dgm:t>
        <a:bodyPr/>
        <a:lstStyle/>
        <a:p>
          <a:endParaRPr lang="en-GB" sz="1100"/>
        </a:p>
      </dgm:t>
    </dgm:pt>
    <dgm:pt modelId="{EA415422-3215-401F-B2C6-885297EC2D1B}" type="sibTrans" cxnId="{C0696655-6A4D-4835-AA40-852B67CA66B3}">
      <dgm:prSet/>
      <dgm:spPr/>
      <dgm:t>
        <a:bodyPr/>
        <a:lstStyle/>
        <a:p>
          <a:endParaRPr lang="en-GB" sz="1100"/>
        </a:p>
      </dgm:t>
    </dgm:pt>
    <dgm:pt modelId="{3D54F16E-BFA0-4B22-8449-EDF2B2C010CF}">
      <dgm:prSet custT="1"/>
      <dgm:spPr/>
      <dgm:t>
        <a:bodyPr/>
        <a:lstStyle/>
        <a:p>
          <a:pPr rtl="0"/>
          <a:r>
            <a:rPr lang="en-US" sz="1100">
              <a:solidFill>
                <a:schemeClr val="tx1"/>
              </a:solidFill>
              <a:latin typeface="Lato"/>
              <a:ea typeface="Lato"/>
              <a:cs typeface="Lato"/>
            </a:rPr>
            <a:t>Copy/paste RIS records into notepad</a:t>
          </a:r>
        </a:p>
      </dgm:t>
    </dgm:pt>
    <dgm:pt modelId="{8D4CF282-E04A-4212-AE6E-6C39EADB8208}" type="parTrans" cxnId="{1C517765-7B71-4AFA-A124-2873883B8DE7}">
      <dgm:prSet/>
      <dgm:spPr/>
      <dgm:t>
        <a:bodyPr/>
        <a:lstStyle/>
        <a:p>
          <a:endParaRPr lang="en-GB" sz="1100"/>
        </a:p>
      </dgm:t>
    </dgm:pt>
    <dgm:pt modelId="{3723F9A2-5E83-41E4-AD8B-B271355E1011}" type="sibTrans" cxnId="{1C517765-7B71-4AFA-A124-2873883B8DE7}">
      <dgm:prSet/>
      <dgm:spPr/>
      <dgm:t>
        <a:bodyPr/>
        <a:lstStyle/>
        <a:p>
          <a:endParaRPr lang="en-GB" sz="1100"/>
        </a:p>
      </dgm:t>
    </dgm:pt>
    <dgm:pt modelId="{25F95FAC-95B2-43F1-B71A-8B560A6B5413}">
      <dgm:prSet phldrT="[Text]" custT="1"/>
      <dgm:spPr/>
      <dgm:t>
        <a:bodyPr/>
        <a:lstStyle/>
        <a:p>
          <a:pPr rtl="0"/>
          <a:r>
            <a:rPr lang="en-GB" sz="1100" dirty="0">
              <a:solidFill>
                <a:schemeClr val="tx1"/>
              </a:solidFill>
              <a:latin typeface="Lato"/>
              <a:ea typeface="Lato"/>
              <a:cs typeface="Lato"/>
            </a:rPr>
            <a:t>Open URLs from Word doc in web browser</a:t>
          </a:r>
          <a:endParaRPr lang="en-US" sz="1100" dirty="0">
            <a:solidFill>
              <a:schemeClr val="tx1"/>
            </a:solidFill>
            <a:latin typeface="Lato"/>
            <a:ea typeface="Lato"/>
            <a:cs typeface="Lato"/>
          </a:endParaRPr>
        </a:p>
      </dgm:t>
    </dgm:pt>
    <dgm:pt modelId="{585E2704-C151-498C-B740-C2C709AE1E5C}" type="parTrans" cxnId="{3F880FE2-44CD-4ACF-A395-8222B7B66A91}">
      <dgm:prSet/>
      <dgm:spPr/>
      <dgm:t>
        <a:bodyPr/>
        <a:lstStyle/>
        <a:p>
          <a:endParaRPr lang="en-GB" sz="1100"/>
        </a:p>
      </dgm:t>
    </dgm:pt>
    <dgm:pt modelId="{E36926D3-7A85-4E64-B789-04B9C6149326}" type="sibTrans" cxnId="{3F880FE2-44CD-4ACF-A395-8222B7B66A91}">
      <dgm:prSet/>
      <dgm:spPr/>
      <dgm:t>
        <a:bodyPr/>
        <a:lstStyle/>
        <a:p>
          <a:endParaRPr lang="en-GB" sz="1100"/>
        </a:p>
      </dgm:t>
    </dgm:pt>
    <dgm:pt modelId="{1AAB02C9-CA4E-4C0F-BA92-0F09F015264B}">
      <dgm:prSet phldrT="[Text]" custT="1"/>
      <dgm:spPr/>
      <dgm:t>
        <a:bodyPr/>
        <a:lstStyle/>
        <a:p>
          <a:pPr rtl="0"/>
          <a:r>
            <a:rPr lang="en-GB" sz="1100">
              <a:solidFill>
                <a:schemeClr val="tx1"/>
              </a:solidFill>
              <a:latin typeface="Lato"/>
              <a:ea typeface="Lato"/>
              <a:cs typeface="Lato"/>
            </a:rPr>
            <a:t>Copy URLs in small batch &amp; check accuracy</a:t>
          </a:r>
          <a:endParaRPr lang="en-US" sz="1100">
            <a:solidFill>
              <a:schemeClr val="tx1"/>
            </a:solidFill>
            <a:latin typeface="Lato"/>
            <a:ea typeface="Lato"/>
            <a:cs typeface="Lato"/>
          </a:endParaRPr>
        </a:p>
      </dgm:t>
    </dgm:pt>
    <dgm:pt modelId="{76CB845A-41CD-4EAE-940B-0F502298ADE9}" type="parTrans" cxnId="{287BA176-FAB7-4DE3-998B-11A64B8057B1}">
      <dgm:prSet/>
      <dgm:spPr/>
      <dgm:t>
        <a:bodyPr/>
        <a:lstStyle/>
        <a:p>
          <a:endParaRPr lang="en-GB" sz="1100"/>
        </a:p>
      </dgm:t>
    </dgm:pt>
    <dgm:pt modelId="{254771DE-8981-4941-98D9-7A4BD3A73218}" type="sibTrans" cxnId="{287BA176-FAB7-4DE3-998B-11A64B8057B1}">
      <dgm:prSet/>
      <dgm:spPr/>
      <dgm:t>
        <a:bodyPr/>
        <a:lstStyle/>
        <a:p>
          <a:endParaRPr lang="en-GB" sz="1100"/>
        </a:p>
      </dgm:t>
    </dgm:pt>
    <dgm:pt modelId="{6675D201-4311-4925-AF5F-9AFE6514883E}">
      <dgm:prSet phldrT="[Text]" custT="1"/>
      <dgm:spPr/>
      <dgm:t>
        <a:bodyPr/>
        <a:lstStyle/>
        <a:p>
          <a:pPr rtl="0"/>
          <a:r>
            <a:rPr lang="en-GB" sz="1100">
              <a:solidFill>
                <a:schemeClr val="tx1"/>
              </a:solidFill>
              <a:latin typeface="Lato"/>
              <a:ea typeface="Lato"/>
              <a:cs typeface="Lato"/>
            </a:rPr>
            <a:t>Copy/paste URLs into ChatGPT in batches</a:t>
          </a:r>
        </a:p>
      </dgm:t>
    </dgm:pt>
    <dgm:pt modelId="{22EC6C65-673B-47BE-8610-35526D7BD263}" type="parTrans" cxnId="{20B20C76-EEC1-43EB-A275-A6ABAAA948B5}">
      <dgm:prSet/>
      <dgm:spPr/>
      <dgm:t>
        <a:bodyPr/>
        <a:lstStyle/>
        <a:p>
          <a:endParaRPr lang="en-GB" sz="1100"/>
        </a:p>
      </dgm:t>
    </dgm:pt>
    <dgm:pt modelId="{636047A0-E108-41F7-876D-3BDB2560856A}" type="sibTrans" cxnId="{20B20C76-EEC1-43EB-A275-A6ABAAA948B5}">
      <dgm:prSet/>
      <dgm:spPr/>
      <dgm:t>
        <a:bodyPr/>
        <a:lstStyle/>
        <a:p>
          <a:endParaRPr lang="en-GB" sz="1100"/>
        </a:p>
      </dgm:t>
    </dgm:pt>
    <dgm:pt modelId="{4AAC1F53-B194-4965-9420-31B5AD598C62}">
      <dgm:prSet phldrT="[Text]" custT="1"/>
      <dgm:spPr/>
      <dgm:t>
        <a:bodyPr/>
        <a:lstStyle/>
        <a:p>
          <a:pPr rtl="0"/>
          <a:r>
            <a:rPr lang="en-GB" sz="1100" dirty="0">
              <a:solidFill>
                <a:schemeClr val="tx1"/>
              </a:solidFill>
              <a:latin typeface="Lato"/>
              <a:ea typeface="Lato"/>
              <a:cs typeface="Lato"/>
            </a:rPr>
            <a:t>Run Google search &amp; scrape first 20 pages</a:t>
          </a:r>
        </a:p>
      </dgm:t>
    </dgm:pt>
    <dgm:pt modelId="{65BF0A68-2EDD-4378-8763-B84F002C8837}" type="parTrans" cxnId="{0DDBC5C3-F383-4E16-8C1A-20697B47D0BC}">
      <dgm:prSet/>
      <dgm:spPr/>
      <dgm:t>
        <a:bodyPr/>
        <a:lstStyle/>
        <a:p>
          <a:endParaRPr lang="en-GB" sz="1100"/>
        </a:p>
      </dgm:t>
    </dgm:pt>
    <dgm:pt modelId="{69727F43-67FE-48E6-A537-5792F84C07B6}" type="sibTrans" cxnId="{0DDBC5C3-F383-4E16-8C1A-20697B47D0BC}">
      <dgm:prSet/>
      <dgm:spPr/>
      <dgm:t>
        <a:bodyPr/>
        <a:lstStyle/>
        <a:p>
          <a:endParaRPr lang="en-GB" sz="1100"/>
        </a:p>
      </dgm:t>
    </dgm:pt>
    <dgm:pt modelId="{60AF3D0C-160A-490E-9D3E-EACC0FD51717}">
      <dgm:prSet phldrT="[Text]" custT="1"/>
      <dgm:spPr/>
      <dgm:t>
        <a:bodyPr/>
        <a:lstStyle/>
        <a:p>
          <a:pPr rtl="0"/>
          <a:r>
            <a:rPr lang="en-GB" sz="1100">
              <a:solidFill>
                <a:schemeClr val="tx1"/>
              </a:solidFill>
              <a:latin typeface="Lato"/>
              <a:ea typeface="Lato"/>
              <a:cs typeface="Lato"/>
            </a:rPr>
            <a:t>Export file in CSV format</a:t>
          </a:r>
        </a:p>
      </dgm:t>
    </dgm:pt>
    <dgm:pt modelId="{DBF81718-7BB4-4524-977B-4912B5486216}" type="parTrans" cxnId="{99389A9D-47E2-4815-8686-7B1792FD8B55}">
      <dgm:prSet/>
      <dgm:spPr/>
      <dgm:t>
        <a:bodyPr/>
        <a:lstStyle/>
        <a:p>
          <a:endParaRPr lang="en-GB" sz="1100"/>
        </a:p>
      </dgm:t>
    </dgm:pt>
    <dgm:pt modelId="{525CCDBC-2908-4B06-8A49-ACEC59FD6E96}" type="sibTrans" cxnId="{99389A9D-47E2-4815-8686-7B1792FD8B55}">
      <dgm:prSet/>
      <dgm:spPr/>
      <dgm:t>
        <a:bodyPr/>
        <a:lstStyle/>
        <a:p>
          <a:endParaRPr lang="en-GB" sz="1100"/>
        </a:p>
      </dgm:t>
    </dgm:pt>
    <dgm:pt modelId="{E70ADF56-7861-4B8D-80F2-3B0E0D56A8F2}">
      <dgm:prSet phldrT="[Text]" custT="1"/>
      <dgm:spPr/>
      <dgm:t>
        <a:bodyPr/>
        <a:lstStyle/>
        <a:p>
          <a:r>
            <a:rPr lang="en-GB" sz="1100" dirty="0">
              <a:solidFill>
                <a:schemeClr val="tx1"/>
              </a:solidFill>
              <a:latin typeface="Lato"/>
              <a:ea typeface="Lato"/>
              <a:cs typeface="Lato"/>
            </a:rPr>
            <a:t>Develop prompt to create RIS records from extracted URLs</a:t>
          </a:r>
        </a:p>
      </dgm:t>
    </dgm:pt>
    <dgm:pt modelId="{379209B2-37B4-4713-B69B-6CD7398BA75E}" type="parTrans" cxnId="{4CF67B51-A11E-4BD8-8EF2-75C658A3AD44}">
      <dgm:prSet/>
      <dgm:spPr/>
      <dgm:t>
        <a:bodyPr/>
        <a:lstStyle/>
        <a:p>
          <a:endParaRPr lang="en-GB" sz="1100"/>
        </a:p>
      </dgm:t>
    </dgm:pt>
    <dgm:pt modelId="{795523A8-EC79-4C19-958E-61DDA034A3ED}" type="sibTrans" cxnId="{4CF67B51-A11E-4BD8-8EF2-75C658A3AD44}">
      <dgm:prSet/>
      <dgm:spPr/>
      <dgm:t>
        <a:bodyPr/>
        <a:lstStyle/>
        <a:p>
          <a:endParaRPr lang="en-GB" sz="1100"/>
        </a:p>
      </dgm:t>
    </dgm:pt>
    <dgm:pt modelId="{D4D95428-AF09-4E8E-B8F4-2B171C3E82B8}">
      <dgm:prSet phldrT="[Text]" custT="1"/>
      <dgm:spPr/>
      <dgm:t>
        <a:bodyPr/>
        <a:lstStyle/>
        <a:p>
          <a:r>
            <a:rPr lang="en-GB" sz="1100">
              <a:solidFill>
                <a:schemeClr val="tx1"/>
              </a:solidFill>
              <a:latin typeface="Lato"/>
              <a:ea typeface="Lato"/>
              <a:cs typeface="Lato"/>
            </a:rPr>
            <a:t>Develop prompt to create RIS records from copied sections of Word doc</a:t>
          </a:r>
        </a:p>
      </dgm:t>
    </dgm:pt>
    <dgm:pt modelId="{AB9B2001-906B-43D9-992A-8EAC15D83329}" type="parTrans" cxnId="{40765DFA-1242-4962-820D-59C8307AF01C}">
      <dgm:prSet/>
      <dgm:spPr/>
      <dgm:t>
        <a:bodyPr/>
        <a:lstStyle/>
        <a:p>
          <a:endParaRPr lang="en-GB" sz="1100"/>
        </a:p>
      </dgm:t>
    </dgm:pt>
    <dgm:pt modelId="{CC089064-A38B-4708-B748-F4C9F469ABE9}" type="sibTrans" cxnId="{40765DFA-1242-4962-820D-59C8307AF01C}">
      <dgm:prSet/>
      <dgm:spPr/>
      <dgm:t>
        <a:bodyPr/>
        <a:lstStyle/>
        <a:p>
          <a:endParaRPr lang="en-GB" sz="1100"/>
        </a:p>
      </dgm:t>
    </dgm:pt>
    <dgm:pt modelId="{28EDA67B-D19A-4503-8BCE-D5BD8D09C7F1}" type="pres">
      <dgm:prSet presAssocID="{08138E92-A027-458F-8F35-8D32508824CA}" presName="Name0" presStyleCnt="0">
        <dgm:presLayoutVars>
          <dgm:chPref val="3"/>
          <dgm:dir/>
          <dgm:animLvl val="lvl"/>
          <dgm:resizeHandles/>
        </dgm:presLayoutVars>
      </dgm:prSet>
      <dgm:spPr/>
    </dgm:pt>
    <dgm:pt modelId="{5923D93A-811F-4276-8942-72323F1D1A3C}" type="pres">
      <dgm:prSet presAssocID="{AAC4B34B-2C00-42D6-A42D-BF7A1DDCAC93}" presName="horFlow" presStyleCnt="0"/>
      <dgm:spPr/>
    </dgm:pt>
    <dgm:pt modelId="{6CE6D89B-C77F-4234-8629-CDB1BC3CA136}" type="pres">
      <dgm:prSet presAssocID="{AAC4B34B-2C00-42D6-A42D-BF7A1DDCAC93}" presName="bigChev" presStyleLbl="node1" presStyleIdx="0" presStyleCnt="3"/>
      <dgm:spPr/>
    </dgm:pt>
    <dgm:pt modelId="{3A01F7AC-A3B5-4CAF-9ACE-4F439AB0372F}" type="pres">
      <dgm:prSet presAssocID="{3CA6B6F9-7F17-499E-A23A-00077D46620E}" presName="parTrans" presStyleCnt="0"/>
      <dgm:spPr/>
    </dgm:pt>
    <dgm:pt modelId="{552DD336-6285-44A2-A82A-422E50928506}" type="pres">
      <dgm:prSet presAssocID="{BFD2BE41-425B-489C-808E-64A8D2B855C7}" presName="node" presStyleLbl="alignAccFollowNode1" presStyleIdx="0" presStyleCnt="15">
        <dgm:presLayoutVars>
          <dgm:bulletEnabled val="1"/>
        </dgm:presLayoutVars>
      </dgm:prSet>
      <dgm:spPr/>
    </dgm:pt>
    <dgm:pt modelId="{724C9733-D0A4-4F10-830A-18E3575623E2}" type="pres">
      <dgm:prSet presAssocID="{E9A2FD88-483B-4C25-8864-163B4A28B3B0}" presName="sibTrans" presStyleCnt="0"/>
      <dgm:spPr/>
    </dgm:pt>
    <dgm:pt modelId="{FD682827-DACA-41C1-9DA5-6371B070E7B8}" type="pres">
      <dgm:prSet presAssocID="{E70ADF56-7861-4B8D-80F2-3B0E0D56A8F2}" presName="node" presStyleLbl="alignAccFollowNode1" presStyleIdx="1" presStyleCnt="15">
        <dgm:presLayoutVars>
          <dgm:bulletEnabled val="1"/>
        </dgm:presLayoutVars>
      </dgm:prSet>
      <dgm:spPr/>
    </dgm:pt>
    <dgm:pt modelId="{904258AE-49B1-4A06-A354-77FEFE2B1AA0}" type="pres">
      <dgm:prSet presAssocID="{795523A8-EC79-4C19-958E-61DDA034A3ED}" presName="sibTrans" presStyleCnt="0"/>
      <dgm:spPr/>
    </dgm:pt>
    <dgm:pt modelId="{2996A06A-F08B-416B-8095-DBEB7ABACBCE}" type="pres">
      <dgm:prSet presAssocID="{25F95FAC-95B2-43F1-B71A-8B560A6B5413}" presName="node" presStyleLbl="alignAccFollowNode1" presStyleIdx="2" presStyleCnt="15">
        <dgm:presLayoutVars>
          <dgm:bulletEnabled val="1"/>
        </dgm:presLayoutVars>
      </dgm:prSet>
      <dgm:spPr/>
    </dgm:pt>
    <dgm:pt modelId="{D03E7AFD-1476-45D6-8397-D1BA1B6991D8}" type="pres">
      <dgm:prSet presAssocID="{E36926D3-7A85-4E64-B789-04B9C6149326}" presName="sibTrans" presStyleCnt="0"/>
      <dgm:spPr/>
    </dgm:pt>
    <dgm:pt modelId="{E01237DA-1EB1-49E4-90C7-1CA3D35D2148}" type="pres">
      <dgm:prSet presAssocID="{1AAB02C9-CA4E-4C0F-BA92-0F09F015264B}" presName="node" presStyleLbl="alignAccFollowNode1" presStyleIdx="3" presStyleCnt="15">
        <dgm:presLayoutVars>
          <dgm:bulletEnabled val="1"/>
        </dgm:presLayoutVars>
      </dgm:prSet>
      <dgm:spPr/>
    </dgm:pt>
    <dgm:pt modelId="{82884F7A-2DFA-4399-A87D-79877458B578}" type="pres">
      <dgm:prSet presAssocID="{254771DE-8981-4941-98D9-7A4BD3A73218}" presName="sibTrans" presStyleCnt="0"/>
      <dgm:spPr/>
    </dgm:pt>
    <dgm:pt modelId="{3EFFD9CC-4911-4864-8BF2-CBF1DEC87B8F}" type="pres">
      <dgm:prSet presAssocID="{6675D201-4311-4925-AF5F-9AFE6514883E}" presName="node" presStyleLbl="alignAccFollowNode1" presStyleIdx="4" presStyleCnt="15">
        <dgm:presLayoutVars>
          <dgm:bulletEnabled val="1"/>
        </dgm:presLayoutVars>
      </dgm:prSet>
      <dgm:spPr/>
    </dgm:pt>
    <dgm:pt modelId="{6F0E2324-D3F5-45C6-8B99-C34D564936C7}" type="pres">
      <dgm:prSet presAssocID="{636047A0-E108-41F7-876D-3BDB2560856A}" presName="sibTrans" presStyleCnt="0"/>
      <dgm:spPr/>
    </dgm:pt>
    <dgm:pt modelId="{F70A2BED-EED2-4EE5-BE94-4034E5754636}" type="pres">
      <dgm:prSet presAssocID="{EDBFE2A9-254D-4D27-9D10-0E6D426191B7}" presName="node" presStyleLbl="alignAccFollowNode1" presStyleIdx="5" presStyleCnt="15">
        <dgm:presLayoutVars>
          <dgm:bulletEnabled val="1"/>
        </dgm:presLayoutVars>
      </dgm:prSet>
      <dgm:spPr/>
    </dgm:pt>
    <dgm:pt modelId="{13F06C26-EBAF-4CFC-9135-8859B43235B2}" type="pres">
      <dgm:prSet presAssocID="{AAC4B34B-2C00-42D6-A42D-BF7A1DDCAC93}" presName="vSp" presStyleCnt="0"/>
      <dgm:spPr/>
    </dgm:pt>
    <dgm:pt modelId="{AFDD6A36-5000-43A9-ABEF-346BEFFE895C}" type="pres">
      <dgm:prSet presAssocID="{518DC6AB-91C1-42E3-805A-473D132D4179}" presName="horFlow" presStyleCnt="0"/>
      <dgm:spPr/>
    </dgm:pt>
    <dgm:pt modelId="{3FA74140-1D18-4F89-854F-D2684CD67D05}" type="pres">
      <dgm:prSet presAssocID="{518DC6AB-91C1-42E3-805A-473D132D4179}" presName="bigChev" presStyleLbl="node1" presStyleIdx="1" presStyleCnt="3"/>
      <dgm:spPr/>
    </dgm:pt>
    <dgm:pt modelId="{D2B10277-7D72-4D1A-B3E2-3B1B9ABA8AC6}" type="pres">
      <dgm:prSet presAssocID="{A5F87317-2CD6-4A07-8CF1-DDA17CA3C47D}" presName="parTrans" presStyleCnt="0"/>
      <dgm:spPr/>
    </dgm:pt>
    <dgm:pt modelId="{D92498DE-FBE4-46E2-A296-9EC3108E4B5D}" type="pres">
      <dgm:prSet presAssocID="{AC0AFF98-4F9F-4A91-86C1-21149C9E9BE9}" presName="node" presStyleLbl="alignAccFollowNode1" presStyleIdx="6" presStyleCnt="15">
        <dgm:presLayoutVars>
          <dgm:bulletEnabled val="1"/>
        </dgm:presLayoutVars>
      </dgm:prSet>
      <dgm:spPr/>
    </dgm:pt>
    <dgm:pt modelId="{DBBE85E8-CB23-4F02-BDDF-C79336245E24}" type="pres">
      <dgm:prSet presAssocID="{00ED8DBD-F82C-44C7-AA58-6F4F25C8CED3}" presName="sibTrans" presStyleCnt="0"/>
      <dgm:spPr/>
    </dgm:pt>
    <dgm:pt modelId="{DACAFB97-07C5-4C0B-8A05-A9E5E9DE9110}" type="pres">
      <dgm:prSet presAssocID="{D4D95428-AF09-4E8E-B8F4-2B171C3E82B8}" presName="node" presStyleLbl="alignAccFollowNode1" presStyleIdx="7" presStyleCnt="15">
        <dgm:presLayoutVars>
          <dgm:bulletEnabled val="1"/>
        </dgm:presLayoutVars>
      </dgm:prSet>
      <dgm:spPr/>
    </dgm:pt>
    <dgm:pt modelId="{1847732F-6910-4DCC-B3EC-C67E6A107641}" type="pres">
      <dgm:prSet presAssocID="{CC089064-A38B-4708-B748-F4C9F469ABE9}" presName="sibTrans" presStyleCnt="0"/>
      <dgm:spPr/>
    </dgm:pt>
    <dgm:pt modelId="{C611BCAC-59AE-4B0C-BB92-8F557FCD4074}" type="pres">
      <dgm:prSet presAssocID="{CB737DBF-ADCE-4664-A93A-DCEB80792D8E}" presName="node" presStyleLbl="alignAccFollowNode1" presStyleIdx="8" presStyleCnt="15">
        <dgm:presLayoutVars>
          <dgm:bulletEnabled val="1"/>
        </dgm:presLayoutVars>
      </dgm:prSet>
      <dgm:spPr/>
    </dgm:pt>
    <dgm:pt modelId="{725D9258-85FF-4F66-A4E2-91B70848851D}" type="pres">
      <dgm:prSet presAssocID="{D9B45E89-4E37-49FD-8321-2938282109D4}" presName="sibTrans" presStyleCnt="0"/>
      <dgm:spPr/>
    </dgm:pt>
    <dgm:pt modelId="{A369AFB2-E808-4A78-BCD2-393A5751CC0A}" type="pres">
      <dgm:prSet presAssocID="{CBF53831-704E-42CD-98B3-802C59B3A2B6}" presName="node" presStyleLbl="alignAccFollowNode1" presStyleIdx="9" presStyleCnt="15">
        <dgm:presLayoutVars>
          <dgm:bulletEnabled val="1"/>
        </dgm:presLayoutVars>
      </dgm:prSet>
      <dgm:spPr/>
    </dgm:pt>
    <dgm:pt modelId="{F2CD3B51-9F04-4B6A-A13B-DDD0B0C01F03}" type="pres">
      <dgm:prSet presAssocID="{865BCE0C-F70B-475C-B6E9-ACD4B11C45CF}" presName="sibTrans" presStyleCnt="0"/>
      <dgm:spPr/>
    </dgm:pt>
    <dgm:pt modelId="{50E692AA-432C-4AF0-9E79-A5110D765578}" type="pres">
      <dgm:prSet presAssocID="{3D54F16E-BFA0-4B22-8449-EDF2B2C010CF}" presName="node" presStyleLbl="alignAccFollowNode1" presStyleIdx="10" presStyleCnt="15">
        <dgm:presLayoutVars>
          <dgm:bulletEnabled val="1"/>
        </dgm:presLayoutVars>
      </dgm:prSet>
      <dgm:spPr/>
    </dgm:pt>
    <dgm:pt modelId="{3A6FC851-7B8F-4DAD-95AC-58EB48EC23ED}" type="pres">
      <dgm:prSet presAssocID="{518DC6AB-91C1-42E3-805A-473D132D4179}" presName="vSp" presStyleCnt="0"/>
      <dgm:spPr/>
    </dgm:pt>
    <dgm:pt modelId="{6C6DBBF4-22A3-4ED9-9A24-AF3F1A26AAAA}" type="pres">
      <dgm:prSet presAssocID="{91631618-E8B3-484D-9207-F3675D79C28A}" presName="horFlow" presStyleCnt="0"/>
      <dgm:spPr/>
    </dgm:pt>
    <dgm:pt modelId="{2A1501BA-E6BB-4AD7-8290-D2FC5EFA0521}" type="pres">
      <dgm:prSet presAssocID="{91631618-E8B3-484D-9207-F3675D79C28A}" presName="bigChev" presStyleLbl="node1" presStyleIdx="2" presStyleCnt="3"/>
      <dgm:spPr/>
    </dgm:pt>
    <dgm:pt modelId="{60E2B03F-0856-447C-A40D-D95FC459A684}" type="pres">
      <dgm:prSet presAssocID="{B3CE94DA-09B9-42C0-9367-6DC3E8B36CBC}" presName="parTrans" presStyleCnt="0"/>
      <dgm:spPr/>
    </dgm:pt>
    <dgm:pt modelId="{77C3D094-E811-47D2-AA51-4167E07B598B}" type="pres">
      <dgm:prSet presAssocID="{30751E0A-72B1-459A-B669-9B2CB36DCD58}" presName="node" presStyleLbl="alignAccFollowNode1" presStyleIdx="11" presStyleCnt="15">
        <dgm:presLayoutVars>
          <dgm:bulletEnabled val="1"/>
        </dgm:presLayoutVars>
      </dgm:prSet>
      <dgm:spPr/>
    </dgm:pt>
    <dgm:pt modelId="{4B8D3A2E-D34B-47F5-86B1-3B8D39A3C385}" type="pres">
      <dgm:prSet presAssocID="{4A62C2C5-A29B-4D46-91AA-5759010DFF2D}" presName="sibTrans" presStyleCnt="0"/>
      <dgm:spPr/>
    </dgm:pt>
    <dgm:pt modelId="{FD4131CA-78DB-4B81-B75F-157948DA60AF}" type="pres">
      <dgm:prSet presAssocID="{4AAC1F53-B194-4965-9420-31B5AD598C62}" presName="node" presStyleLbl="alignAccFollowNode1" presStyleIdx="12" presStyleCnt="15">
        <dgm:presLayoutVars>
          <dgm:bulletEnabled val="1"/>
        </dgm:presLayoutVars>
      </dgm:prSet>
      <dgm:spPr/>
    </dgm:pt>
    <dgm:pt modelId="{1D7F6387-9405-47F0-8ECA-FA189F11C605}" type="pres">
      <dgm:prSet presAssocID="{69727F43-67FE-48E6-A537-5792F84C07B6}" presName="sibTrans" presStyleCnt="0"/>
      <dgm:spPr/>
    </dgm:pt>
    <dgm:pt modelId="{4F101469-9B08-46D9-9BA8-4914A676B0BB}" type="pres">
      <dgm:prSet presAssocID="{60AF3D0C-160A-490E-9D3E-EACC0FD51717}" presName="node" presStyleLbl="alignAccFollowNode1" presStyleIdx="13" presStyleCnt="15">
        <dgm:presLayoutVars>
          <dgm:bulletEnabled val="1"/>
        </dgm:presLayoutVars>
      </dgm:prSet>
      <dgm:spPr/>
    </dgm:pt>
    <dgm:pt modelId="{00ED2826-5899-411F-8F51-6C43D885EEF6}" type="pres">
      <dgm:prSet presAssocID="{525CCDBC-2908-4B06-8A49-ACEC59FD6E96}" presName="sibTrans" presStyleCnt="0"/>
      <dgm:spPr/>
    </dgm:pt>
    <dgm:pt modelId="{9FCF3283-B56B-4C54-AD32-B141DA394DC6}" type="pres">
      <dgm:prSet presAssocID="{5138CCB1-CED8-42AF-A5A2-88B1DCAAA34F}" presName="node" presStyleLbl="alignAccFollowNode1" presStyleIdx="14" presStyleCnt="15">
        <dgm:presLayoutVars>
          <dgm:bulletEnabled val="1"/>
        </dgm:presLayoutVars>
      </dgm:prSet>
      <dgm:spPr/>
    </dgm:pt>
  </dgm:ptLst>
  <dgm:cxnLst>
    <dgm:cxn modelId="{25EEE813-B723-401B-AD29-6A9692380B12}" type="presOf" srcId="{4AAC1F53-B194-4965-9420-31B5AD598C62}" destId="{FD4131CA-78DB-4B81-B75F-157948DA60AF}" srcOrd="0" destOrd="0" presId="urn:microsoft.com/office/officeart/2005/8/layout/lProcess3"/>
    <dgm:cxn modelId="{B2381025-F43F-4520-B3DB-7C4554E598CC}" srcId="{08138E92-A027-458F-8F35-8D32508824CA}" destId="{91631618-E8B3-484D-9207-F3675D79C28A}" srcOrd="2" destOrd="0" parTransId="{AC3FAA79-8A2C-4FE8-8CC5-D0A11B144F08}" sibTransId="{D6AE465C-C950-4BDD-A2E0-C3CDDB9FE011}"/>
    <dgm:cxn modelId="{1CD03D2C-4082-4B04-B2F7-B273416C67B5}" srcId="{08138E92-A027-458F-8F35-8D32508824CA}" destId="{518DC6AB-91C1-42E3-805A-473D132D4179}" srcOrd="1" destOrd="0" parTransId="{91CC92BB-4B3A-484E-B12C-8915CB21594B}" sibTransId="{7B43A82E-BD46-4C27-93A2-6655B12D6D1B}"/>
    <dgm:cxn modelId="{973CBF2C-1B94-49C5-BE52-9D05F44D7E08}" type="presOf" srcId="{3D54F16E-BFA0-4B22-8449-EDF2B2C010CF}" destId="{50E692AA-432C-4AF0-9E79-A5110D765578}" srcOrd="0" destOrd="0" presId="urn:microsoft.com/office/officeart/2005/8/layout/lProcess3"/>
    <dgm:cxn modelId="{1F584B33-A5C7-43E4-B1D0-67048F44CEC6}" type="presOf" srcId="{6675D201-4311-4925-AF5F-9AFE6514883E}" destId="{3EFFD9CC-4911-4864-8BF2-CBF1DEC87B8F}" srcOrd="0" destOrd="0" presId="urn:microsoft.com/office/officeart/2005/8/layout/lProcess3"/>
    <dgm:cxn modelId="{C253873C-C9A4-4DC0-8BE3-3FE6FD16E877}" srcId="{518DC6AB-91C1-42E3-805A-473D132D4179}" destId="{CBF53831-704E-42CD-98B3-802C59B3A2B6}" srcOrd="3" destOrd="0" parTransId="{2A25663E-49AE-4786-A73C-14022A28184D}" sibTransId="{865BCE0C-F70B-475C-B6E9-ACD4B11C45CF}"/>
    <dgm:cxn modelId="{7630BF5E-DF9E-41A9-81C5-E29A2451CF7F}" type="presOf" srcId="{91631618-E8B3-484D-9207-F3675D79C28A}" destId="{2A1501BA-E6BB-4AD7-8290-D2FC5EFA0521}" srcOrd="0" destOrd="0" presId="urn:microsoft.com/office/officeart/2005/8/layout/lProcess3"/>
    <dgm:cxn modelId="{404A6A42-EBE7-457C-A641-E22B5FAB148E}" srcId="{08138E92-A027-458F-8F35-8D32508824CA}" destId="{AAC4B34B-2C00-42D6-A42D-BF7A1DDCAC93}" srcOrd="0" destOrd="0" parTransId="{EC1DC822-0147-41EC-B1DF-E924AE563A9E}" sibTransId="{6EA3F955-9B03-455B-AE2D-6002E63DA674}"/>
    <dgm:cxn modelId="{1C517765-7B71-4AFA-A124-2873883B8DE7}" srcId="{518DC6AB-91C1-42E3-805A-473D132D4179}" destId="{3D54F16E-BFA0-4B22-8449-EDF2B2C010CF}" srcOrd="4" destOrd="0" parTransId="{8D4CF282-E04A-4212-AE6E-6C39EADB8208}" sibTransId="{3723F9A2-5E83-41E4-AD8B-B271355E1011}"/>
    <dgm:cxn modelId="{6DAA8B67-3252-4B4E-B767-CB860175B5F4}" srcId="{AAC4B34B-2C00-42D6-A42D-BF7A1DDCAC93}" destId="{BFD2BE41-425B-489C-808E-64A8D2B855C7}" srcOrd="0" destOrd="0" parTransId="{3CA6B6F9-7F17-499E-A23A-00077D46620E}" sibTransId="{E9A2FD88-483B-4C25-8864-163B4A28B3B0}"/>
    <dgm:cxn modelId="{A91B2170-8556-4862-9060-E759FF7DFC62}" type="presOf" srcId="{518DC6AB-91C1-42E3-805A-473D132D4179}" destId="{3FA74140-1D18-4F89-854F-D2684CD67D05}" srcOrd="0" destOrd="0" presId="urn:microsoft.com/office/officeart/2005/8/layout/lProcess3"/>
    <dgm:cxn modelId="{65D86750-F2D7-4CD4-B066-E575D94F6ACB}" type="presOf" srcId="{25F95FAC-95B2-43F1-B71A-8B560A6B5413}" destId="{2996A06A-F08B-416B-8095-DBEB7ABACBCE}" srcOrd="0" destOrd="0" presId="urn:microsoft.com/office/officeart/2005/8/layout/lProcess3"/>
    <dgm:cxn modelId="{4CF67B51-A11E-4BD8-8EF2-75C658A3AD44}" srcId="{AAC4B34B-2C00-42D6-A42D-BF7A1DDCAC93}" destId="{E70ADF56-7861-4B8D-80F2-3B0E0D56A8F2}" srcOrd="1" destOrd="0" parTransId="{379209B2-37B4-4713-B69B-6CD7398BA75E}" sibTransId="{795523A8-EC79-4C19-958E-61DDA034A3ED}"/>
    <dgm:cxn modelId="{CF46ED71-C910-4C73-8F08-D59229AC635A}" type="presOf" srcId="{D4D95428-AF09-4E8E-B8F4-2B171C3E82B8}" destId="{DACAFB97-07C5-4C0B-8A05-A9E5E9DE9110}" srcOrd="0" destOrd="0" presId="urn:microsoft.com/office/officeart/2005/8/layout/lProcess3"/>
    <dgm:cxn modelId="{D396AB73-F50D-411E-8E1F-81AA8072241F}" type="presOf" srcId="{CB737DBF-ADCE-4664-A93A-DCEB80792D8E}" destId="{C611BCAC-59AE-4B0C-BB92-8F557FCD4074}" srcOrd="0" destOrd="0" presId="urn:microsoft.com/office/officeart/2005/8/layout/lProcess3"/>
    <dgm:cxn modelId="{C0696655-6A4D-4835-AA40-852B67CA66B3}" srcId="{AAC4B34B-2C00-42D6-A42D-BF7A1DDCAC93}" destId="{EDBFE2A9-254D-4D27-9D10-0E6D426191B7}" srcOrd="5" destOrd="0" parTransId="{FB9F0C29-6037-4D53-BD64-E16BDFE82E2B}" sibTransId="{EA415422-3215-401F-B2C6-885297EC2D1B}"/>
    <dgm:cxn modelId="{20B20C76-EEC1-43EB-A275-A6ABAAA948B5}" srcId="{AAC4B34B-2C00-42D6-A42D-BF7A1DDCAC93}" destId="{6675D201-4311-4925-AF5F-9AFE6514883E}" srcOrd="4" destOrd="0" parTransId="{22EC6C65-673B-47BE-8610-35526D7BD263}" sibTransId="{636047A0-E108-41F7-876D-3BDB2560856A}"/>
    <dgm:cxn modelId="{287BA176-FAB7-4DE3-998B-11A64B8057B1}" srcId="{AAC4B34B-2C00-42D6-A42D-BF7A1DDCAC93}" destId="{1AAB02C9-CA4E-4C0F-BA92-0F09F015264B}" srcOrd="3" destOrd="0" parTransId="{76CB845A-41CD-4EAE-940B-0F502298ADE9}" sibTransId="{254771DE-8981-4941-98D9-7A4BD3A73218}"/>
    <dgm:cxn modelId="{8FD06B81-EBF0-4CA5-958F-70B828A3ED4C}" type="presOf" srcId="{AC0AFF98-4F9F-4A91-86C1-21149C9E9BE9}" destId="{D92498DE-FBE4-46E2-A296-9EC3108E4B5D}" srcOrd="0" destOrd="0" presId="urn:microsoft.com/office/officeart/2005/8/layout/lProcess3"/>
    <dgm:cxn modelId="{97BEBE83-68B6-4849-B24D-493AAF153F31}" type="presOf" srcId="{CBF53831-704E-42CD-98B3-802C59B3A2B6}" destId="{A369AFB2-E808-4A78-BCD2-393A5751CC0A}" srcOrd="0" destOrd="0" presId="urn:microsoft.com/office/officeart/2005/8/layout/lProcess3"/>
    <dgm:cxn modelId="{F103E284-DD6E-4F95-BCAB-688B3E1C70E0}" type="presOf" srcId="{BFD2BE41-425B-489C-808E-64A8D2B855C7}" destId="{552DD336-6285-44A2-A82A-422E50928506}" srcOrd="0" destOrd="0" presId="urn:microsoft.com/office/officeart/2005/8/layout/lProcess3"/>
    <dgm:cxn modelId="{580A3F9A-264F-4AD3-8512-68E3A4C8A6C6}" type="presOf" srcId="{30751E0A-72B1-459A-B669-9B2CB36DCD58}" destId="{77C3D094-E811-47D2-AA51-4167E07B598B}" srcOrd="0" destOrd="0" presId="urn:microsoft.com/office/officeart/2005/8/layout/lProcess3"/>
    <dgm:cxn modelId="{F8C65C9B-51A7-4FC3-BB1A-10A09437A0DB}" type="presOf" srcId="{EDBFE2A9-254D-4D27-9D10-0E6D426191B7}" destId="{F70A2BED-EED2-4EE5-BE94-4034E5754636}" srcOrd="0" destOrd="0" presId="urn:microsoft.com/office/officeart/2005/8/layout/lProcess3"/>
    <dgm:cxn modelId="{99389A9D-47E2-4815-8686-7B1792FD8B55}" srcId="{91631618-E8B3-484D-9207-F3675D79C28A}" destId="{60AF3D0C-160A-490E-9D3E-EACC0FD51717}" srcOrd="2" destOrd="0" parTransId="{DBF81718-7BB4-4524-977B-4912B5486216}" sibTransId="{525CCDBC-2908-4B06-8A49-ACEC59FD6E96}"/>
    <dgm:cxn modelId="{C6D00EA9-7925-4E3D-A24A-55BCA6030DC6}" type="presOf" srcId="{E70ADF56-7861-4B8D-80F2-3B0E0D56A8F2}" destId="{FD682827-DACA-41C1-9DA5-6371B070E7B8}" srcOrd="0" destOrd="0" presId="urn:microsoft.com/office/officeart/2005/8/layout/lProcess3"/>
    <dgm:cxn modelId="{B12022AF-7BC4-47D6-9265-678B67AC69E9}" srcId="{518DC6AB-91C1-42E3-805A-473D132D4179}" destId="{CB737DBF-ADCE-4664-A93A-DCEB80792D8E}" srcOrd="2" destOrd="0" parTransId="{70D681A5-E43F-4E57-AB08-686824E560EF}" sibTransId="{D9B45E89-4E37-49FD-8321-2938282109D4}"/>
    <dgm:cxn modelId="{B4C7DBB2-8096-4276-ADA0-1FE433102475}" type="presOf" srcId="{60AF3D0C-160A-490E-9D3E-EACC0FD51717}" destId="{4F101469-9B08-46D9-9BA8-4914A676B0BB}" srcOrd="0" destOrd="0" presId="urn:microsoft.com/office/officeart/2005/8/layout/lProcess3"/>
    <dgm:cxn modelId="{0F9F4BB3-65A4-440D-A16B-4674BB67FF9C}" type="presOf" srcId="{AAC4B34B-2C00-42D6-A42D-BF7A1DDCAC93}" destId="{6CE6D89B-C77F-4234-8629-CDB1BC3CA136}" srcOrd="0" destOrd="0" presId="urn:microsoft.com/office/officeart/2005/8/layout/lProcess3"/>
    <dgm:cxn modelId="{41770CC2-3EBB-46F2-BA91-5595C92F5A99}" srcId="{91631618-E8B3-484D-9207-F3675D79C28A}" destId="{30751E0A-72B1-459A-B669-9B2CB36DCD58}" srcOrd="0" destOrd="0" parTransId="{B3CE94DA-09B9-42C0-9367-6DC3E8B36CBC}" sibTransId="{4A62C2C5-A29B-4D46-91AA-5759010DFF2D}"/>
    <dgm:cxn modelId="{0DDBC5C3-F383-4E16-8C1A-20697B47D0BC}" srcId="{91631618-E8B3-484D-9207-F3675D79C28A}" destId="{4AAC1F53-B194-4965-9420-31B5AD598C62}" srcOrd="1" destOrd="0" parTransId="{65BF0A68-2EDD-4378-8763-B84F002C8837}" sibTransId="{69727F43-67FE-48E6-A537-5792F84C07B6}"/>
    <dgm:cxn modelId="{6C0BCFC5-A9DA-4A98-811E-45FD0D1FCC9E}" type="presOf" srcId="{1AAB02C9-CA4E-4C0F-BA92-0F09F015264B}" destId="{E01237DA-1EB1-49E4-90C7-1CA3D35D2148}" srcOrd="0" destOrd="0" presId="urn:microsoft.com/office/officeart/2005/8/layout/lProcess3"/>
    <dgm:cxn modelId="{8A18AAD2-4151-415A-9088-2A4604332E69}" srcId="{518DC6AB-91C1-42E3-805A-473D132D4179}" destId="{AC0AFF98-4F9F-4A91-86C1-21149C9E9BE9}" srcOrd="0" destOrd="0" parTransId="{A5F87317-2CD6-4A07-8CF1-DDA17CA3C47D}" sibTransId="{00ED8DBD-F82C-44C7-AA58-6F4F25C8CED3}"/>
    <dgm:cxn modelId="{3A0E37DD-F8C6-4CEC-84FD-A7A8E91E16E9}" type="presOf" srcId="{5138CCB1-CED8-42AF-A5A2-88B1DCAAA34F}" destId="{9FCF3283-B56B-4C54-AD32-B141DA394DC6}" srcOrd="0" destOrd="0" presId="urn:microsoft.com/office/officeart/2005/8/layout/lProcess3"/>
    <dgm:cxn modelId="{720BAFE0-FE66-4B83-966D-70954360FB09}" srcId="{91631618-E8B3-484D-9207-F3675D79C28A}" destId="{5138CCB1-CED8-42AF-A5A2-88B1DCAAA34F}" srcOrd="3" destOrd="0" parTransId="{58DBB915-0D90-4358-9827-0E8C156540E4}" sibTransId="{88738A3F-9144-4DB0-9C86-73827CF0E4AE}"/>
    <dgm:cxn modelId="{3F880FE2-44CD-4ACF-A395-8222B7B66A91}" srcId="{AAC4B34B-2C00-42D6-A42D-BF7A1DDCAC93}" destId="{25F95FAC-95B2-43F1-B71A-8B560A6B5413}" srcOrd="2" destOrd="0" parTransId="{585E2704-C151-498C-B740-C2C709AE1E5C}" sibTransId="{E36926D3-7A85-4E64-B789-04B9C6149326}"/>
    <dgm:cxn modelId="{41BE69F6-0B0D-49C4-863E-A5C79C76ECBD}" type="presOf" srcId="{08138E92-A027-458F-8F35-8D32508824CA}" destId="{28EDA67B-D19A-4503-8BCE-D5BD8D09C7F1}" srcOrd="0" destOrd="0" presId="urn:microsoft.com/office/officeart/2005/8/layout/lProcess3"/>
    <dgm:cxn modelId="{40765DFA-1242-4962-820D-59C8307AF01C}" srcId="{518DC6AB-91C1-42E3-805A-473D132D4179}" destId="{D4D95428-AF09-4E8E-B8F4-2B171C3E82B8}" srcOrd="1" destOrd="0" parTransId="{AB9B2001-906B-43D9-992A-8EAC15D83329}" sibTransId="{CC089064-A38B-4708-B748-F4C9F469ABE9}"/>
    <dgm:cxn modelId="{B4DEE354-F623-4864-A801-81F6C10DF8CC}" type="presParOf" srcId="{28EDA67B-D19A-4503-8BCE-D5BD8D09C7F1}" destId="{5923D93A-811F-4276-8942-72323F1D1A3C}" srcOrd="0" destOrd="0" presId="urn:microsoft.com/office/officeart/2005/8/layout/lProcess3"/>
    <dgm:cxn modelId="{982D1396-E7B5-4221-8FE6-54F776879D43}" type="presParOf" srcId="{5923D93A-811F-4276-8942-72323F1D1A3C}" destId="{6CE6D89B-C77F-4234-8629-CDB1BC3CA136}" srcOrd="0" destOrd="0" presId="urn:microsoft.com/office/officeart/2005/8/layout/lProcess3"/>
    <dgm:cxn modelId="{B76B64C0-4645-47A5-96C0-449659EFE6B3}" type="presParOf" srcId="{5923D93A-811F-4276-8942-72323F1D1A3C}" destId="{3A01F7AC-A3B5-4CAF-9ACE-4F439AB0372F}" srcOrd="1" destOrd="0" presId="urn:microsoft.com/office/officeart/2005/8/layout/lProcess3"/>
    <dgm:cxn modelId="{69BCFFFB-2F56-4D82-AA3C-BEAFD6FBC055}" type="presParOf" srcId="{5923D93A-811F-4276-8942-72323F1D1A3C}" destId="{552DD336-6285-44A2-A82A-422E50928506}" srcOrd="2" destOrd="0" presId="urn:microsoft.com/office/officeart/2005/8/layout/lProcess3"/>
    <dgm:cxn modelId="{2496DC3B-2CAB-4065-B94F-1F3919EABE06}" type="presParOf" srcId="{5923D93A-811F-4276-8942-72323F1D1A3C}" destId="{724C9733-D0A4-4F10-830A-18E3575623E2}" srcOrd="3" destOrd="0" presId="urn:microsoft.com/office/officeart/2005/8/layout/lProcess3"/>
    <dgm:cxn modelId="{CF8F7441-72E7-46BA-889F-10FAE6B48AD0}" type="presParOf" srcId="{5923D93A-811F-4276-8942-72323F1D1A3C}" destId="{FD682827-DACA-41C1-9DA5-6371B070E7B8}" srcOrd="4" destOrd="0" presId="urn:microsoft.com/office/officeart/2005/8/layout/lProcess3"/>
    <dgm:cxn modelId="{AE34F064-802A-4F5E-A7BA-3F71647BB401}" type="presParOf" srcId="{5923D93A-811F-4276-8942-72323F1D1A3C}" destId="{904258AE-49B1-4A06-A354-77FEFE2B1AA0}" srcOrd="5" destOrd="0" presId="urn:microsoft.com/office/officeart/2005/8/layout/lProcess3"/>
    <dgm:cxn modelId="{270FF8B0-76B1-4B07-ADF5-2C1B7AAD44C6}" type="presParOf" srcId="{5923D93A-811F-4276-8942-72323F1D1A3C}" destId="{2996A06A-F08B-416B-8095-DBEB7ABACBCE}" srcOrd="6" destOrd="0" presId="urn:microsoft.com/office/officeart/2005/8/layout/lProcess3"/>
    <dgm:cxn modelId="{B5AA745B-63A7-4EC5-A612-8E84BE464812}" type="presParOf" srcId="{5923D93A-811F-4276-8942-72323F1D1A3C}" destId="{D03E7AFD-1476-45D6-8397-D1BA1B6991D8}" srcOrd="7" destOrd="0" presId="urn:microsoft.com/office/officeart/2005/8/layout/lProcess3"/>
    <dgm:cxn modelId="{474C69D0-04A1-4B27-A520-A2C88F1DF5DC}" type="presParOf" srcId="{5923D93A-811F-4276-8942-72323F1D1A3C}" destId="{E01237DA-1EB1-49E4-90C7-1CA3D35D2148}" srcOrd="8" destOrd="0" presId="urn:microsoft.com/office/officeart/2005/8/layout/lProcess3"/>
    <dgm:cxn modelId="{FD113EF3-A282-4375-8A09-1958BBC9BC35}" type="presParOf" srcId="{5923D93A-811F-4276-8942-72323F1D1A3C}" destId="{82884F7A-2DFA-4399-A87D-79877458B578}" srcOrd="9" destOrd="0" presId="urn:microsoft.com/office/officeart/2005/8/layout/lProcess3"/>
    <dgm:cxn modelId="{E3996FF8-B7B8-4975-A1ED-9BA886F84897}" type="presParOf" srcId="{5923D93A-811F-4276-8942-72323F1D1A3C}" destId="{3EFFD9CC-4911-4864-8BF2-CBF1DEC87B8F}" srcOrd="10" destOrd="0" presId="urn:microsoft.com/office/officeart/2005/8/layout/lProcess3"/>
    <dgm:cxn modelId="{43C0BED0-3311-4C31-9C67-2F7AD4772E34}" type="presParOf" srcId="{5923D93A-811F-4276-8942-72323F1D1A3C}" destId="{6F0E2324-D3F5-45C6-8B99-C34D564936C7}" srcOrd="11" destOrd="0" presId="urn:microsoft.com/office/officeart/2005/8/layout/lProcess3"/>
    <dgm:cxn modelId="{18EC0A8F-204A-461E-B629-4F488F0C3DFC}" type="presParOf" srcId="{5923D93A-811F-4276-8942-72323F1D1A3C}" destId="{F70A2BED-EED2-4EE5-BE94-4034E5754636}" srcOrd="12" destOrd="0" presId="urn:microsoft.com/office/officeart/2005/8/layout/lProcess3"/>
    <dgm:cxn modelId="{2A2194B1-875B-43BC-9B9B-81D9FBC872D6}" type="presParOf" srcId="{28EDA67B-D19A-4503-8BCE-D5BD8D09C7F1}" destId="{13F06C26-EBAF-4CFC-9135-8859B43235B2}" srcOrd="1" destOrd="0" presId="urn:microsoft.com/office/officeart/2005/8/layout/lProcess3"/>
    <dgm:cxn modelId="{E1EBF581-8975-400F-B334-F64707F081AE}" type="presParOf" srcId="{28EDA67B-D19A-4503-8BCE-D5BD8D09C7F1}" destId="{AFDD6A36-5000-43A9-ABEF-346BEFFE895C}" srcOrd="2" destOrd="0" presId="urn:microsoft.com/office/officeart/2005/8/layout/lProcess3"/>
    <dgm:cxn modelId="{A7BF8782-7EFD-420F-9519-ABF9B27CD3EE}" type="presParOf" srcId="{AFDD6A36-5000-43A9-ABEF-346BEFFE895C}" destId="{3FA74140-1D18-4F89-854F-D2684CD67D05}" srcOrd="0" destOrd="0" presId="urn:microsoft.com/office/officeart/2005/8/layout/lProcess3"/>
    <dgm:cxn modelId="{C11E5D59-6DC0-49F9-A844-336EEAEB78D0}" type="presParOf" srcId="{AFDD6A36-5000-43A9-ABEF-346BEFFE895C}" destId="{D2B10277-7D72-4D1A-B3E2-3B1B9ABA8AC6}" srcOrd="1" destOrd="0" presId="urn:microsoft.com/office/officeart/2005/8/layout/lProcess3"/>
    <dgm:cxn modelId="{5687E8B7-A645-4DDB-8A3E-B738E86496EB}" type="presParOf" srcId="{AFDD6A36-5000-43A9-ABEF-346BEFFE895C}" destId="{D92498DE-FBE4-46E2-A296-9EC3108E4B5D}" srcOrd="2" destOrd="0" presId="urn:microsoft.com/office/officeart/2005/8/layout/lProcess3"/>
    <dgm:cxn modelId="{3761DCAA-62AA-4278-961B-3733269A6764}" type="presParOf" srcId="{AFDD6A36-5000-43A9-ABEF-346BEFFE895C}" destId="{DBBE85E8-CB23-4F02-BDDF-C79336245E24}" srcOrd="3" destOrd="0" presId="urn:microsoft.com/office/officeart/2005/8/layout/lProcess3"/>
    <dgm:cxn modelId="{2A0CE1ED-156E-44BA-808A-FCADD64AB0DB}" type="presParOf" srcId="{AFDD6A36-5000-43A9-ABEF-346BEFFE895C}" destId="{DACAFB97-07C5-4C0B-8A05-A9E5E9DE9110}" srcOrd="4" destOrd="0" presId="urn:microsoft.com/office/officeart/2005/8/layout/lProcess3"/>
    <dgm:cxn modelId="{E9D5D9AB-B6B9-4D32-8875-34A894FFE202}" type="presParOf" srcId="{AFDD6A36-5000-43A9-ABEF-346BEFFE895C}" destId="{1847732F-6910-4DCC-B3EC-C67E6A107641}" srcOrd="5" destOrd="0" presId="urn:microsoft.com/office/officeart/2005/8/layout/lProcess3"/>
    <dgm:cxn modelId="{153773B6-620A-420D-AC1B-7C1DE4AF145A}" type="presParOf" srcId="{AFDD6A36-5000-43A9-ABEF-346BEFFE895C}" destId="{C611BCAC-59AE-4B0C-BB92-8F557FCD4074}" srcOrd="6" destOrd="0" presId="urn:microsoft.com/office/officeart/2005/8/layout/lProcess3"/>
    <dgm:cxn modelId="{6F052B85-9F01-4533-9783-1F14C0E14A95}" type="presParOf" srcId="{AFDD6A36-5000-43A9-ABEF-346BEFFE895C}" destId="{725D9258-85FF-4F66-A4E2-91B70848851D}" srcOrd="7" destOrd="0" presId="urn:microsoft.com/office/officeart/2005/8/layout/lProcess3"/>
    <dgm:cxn modelId="{0055E512-0254-4C29-9303-4A47C9FDF881}" type="presParOf" srcId="{AFDD6A36-5000-43A9-ABEF-346BEFFE895C}" destId="{A369AFB2-E808-4A78-BCD2-393A5751CC0A}" srcOrd="8" destOrd="0" presId="urn:microsoft.com/office/officeart/2005/8/layout/lProcess3"/>
    <dgm:cxn modelId="{520318C2-0779-4147-BAC3-86487B6F8CCD}" type="presParOf" srcId="{AFDD6A36-5000-43A9-ABEF-346BEFFE895C}" destId="{F2CD3B51-9F04-4B6A-A13B-DDD0B0C01F03}" srcOrd="9" destOrd="0" presId="urn:microsoft.com/office/officeart/2005/8/layout/lProcess3"/>
    <dgm:cxn modelId="{135CC006-D7E3-4A78-BA01-436687B34DC5}" type="presParOf" srcId="{AFDD6A36-5000-43A9-ABEF-346BEFFE895C}" destId="{50E692AA-432C-4AF0-9E79-A5110D765578}" srcOrd="10" destOrd="0" presId="urn:microsoft.com/office/officeart/2005/8/layout/lProcess3"/>
    <dgm:cxn modelId="{48C3B626-ADA8-4E35-A956-84312738FD90}" type="presParOf" srcId="{28EDA67B-D19A-4503-8BCE-D5BD8D09C7F1}" destId="{3A6FC851-7B8F-4DAD-95AC-58EB48EC23ED}" srcOrd="3" destOrd="0" presId="urn:microsoft.com/office/officeart/2005/8/layout/lProcess3"/>
    <dgm:cxn modelId="{F391E705-0C82-4088-98DE-47CAC8899383}" type="presParOf" srcId="{28EDA67B-D19A-4503-8BCE-D5BD8D09C7F1}" destId="{6C6DBBF4-22A3-4ED9-9A24-AF3F1A26AAAA}" srcOrd="4" destOrd="0" presId="urn:microsoft.com/office/officeart/2005/8/layout/lProcess3"/>
    <dgm:cxn modelId="{227A8273-B070-4699-93BA-97D82AD69386}" type="presParOf" srcId="{6C6DBBF4-22A3-4ED9-9A24-AF3F1A26AAAA}" destId="{2A1501BA-E6BB-4AD7-8290-D2FC5EFA0521}" srcOrd="0" destOrd="0" presId="urn:microsoft.com/office/officeart/2005/8/layout/lProcess3"/>
    <dgm:cxn modelId="{7842C155-872C-4297-9505-249B67F84D0A}" type="presParOf" srcId="{6C6DBBF4-22A3-4ED9-9A24-AF3F1A26AAAA}" destId="{60E2B03F-0856-447C-A40D-D95FC459A684}" srcOrd="1" destOrd="0" presId="urn:microsoft.com/office/officeart/2005/8/layout/lProcess3"/>
    <dgm:cxn modelId="{FCA77B74-4687-4534-9C11-D36E716851A8}" type="presParOf" srcId="{6C6DBBF4-22A3-4ED9-9A24-AF3F1A26AAAA}" destId="{77C3D094-E811-47D2-AA51-4167E07B598B}" srcOrd="2" destOrd="0" presId="urn:microsoft.com/office/officeart/2005/8/layout/lProcess3"/>
    <dgm:cxn modelId="{86C6FF12-AC92-42D3-8337-BFEEAD5BA2FB}" type="presParOf" srcId="{6C6DBBF4-22A3-4ED9-9A24-AF3F1A26AAAA}" destId="{4B8D3A2E-D34B-47F5-86B1-3B8D39A3C385}" srcOrd="3" destOrd="0" presId="urn:microsoft.com/office/officeart/2005/8/layout/lProcess3"/>
    <dgm:cxn modelId="{701EB062-8E0D-4AC4-871B-C90CD08EB679}" type="presParOf" srcId="{6C6DBBF4-22A3-4ED9-9A24-AF3F1A26AAAA}" destId="{FD4131CA-78DB-4B81-B75F-157948DA60AF}" srcOrd="4" destOrd="0" presId="urn:microsoft.com/office/officeart/2005/8/layout/lProcess3"/>
    <dgm:cxn modelId="{DCB57453-C057-418D-9133-B6C06176089F}" type="presParOf" srcId="{6C6DBBF4-22A3-4ED9-9A24-AF3F1A26AAAA}" destId="{1D7F6387-9405-47F0-8ECA-FA189F11C605}" srcOrd="5" destOrd="0" presId="urn:microsoft.com/office/officeart/2005/8/layout/lProcess3"/>
    <dgm:cxn modelId="{87032F45-EA2A-4CE4-88AD-919C9E542878}" type="presParOf" srcId="{6C6DBBF4-22A3-4ED9-9A24-AF3F1A26AAAA}" destId="{4F101469-9B08-46D9-9BA8-4914A676B0BB}" srcOrd="6" destOrd="0" presId="urn:microsoft.com/office/officeart/2005/8/layout/lProcess3"/>
    <dgm:cxn modelId="{E2CA66AF-6959-4742-98B1-0F44E713112D}" type="presParOf" srcId="{6C6DBBF4-22A3-4ED9-9A24-AF3F1A26AAAA}" destId="{00ED2826-5899-411F-8F51-6C43D885EEF6}" srcOrd="7" destOrd="0" presId="urn:microsoft.com/office/officeart/2005/8/layout/lProcess3"/>
    <dgm:cxn modelId="{77870D5C-9AD2-4F99-8F24-F698593F5265}" type="presParOf" srcId="{6C6DBBF4-22A3-4ED9-9A24-AF3F1A26AAAA}" destId="{9FCF3283-B56B-4C54-AD32-B141DA394DC6}"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2F7B2-C887-4F0B-AA5C-5AAFAAEA27BF}">
      <dsp:nvSpPr>
        <dsp:cNvPr id="0" name=""/>
        <dsp:cNvSpPr/>
      </dsp:nvSpPr>
      <dsp:spPr>
        <a:xfrm>
          <a:off x="826" y="1101538"/>
          <a:ext cx="2900878" cy="1842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C6D72-7E5C-4D05-8210-DBC926E1ADDA}">
      <dsp:nvSpPr>
        <dsp:cNvPr id="0" name=""/>
        <dsp:cNvSpPr/>
      </dsp:nvSpPr>
      <dsp:spPr>
        <a:xfrm>
          <a:off x="323146" y="1407741"/>
          <a:ext cx="2900878" cy="1842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a:latin typeface="Lato"/>
              <a:ea typeface="Lato"/>
              <a:cs typeface="Lato"/>
            </a:rPr>
            <a:t>The Challenge</a:t>
          </a:r>
          <a:endParaRPr lang="en-US" sz="2700" kern="1200">
            <a:latin typeface="Lato"/>
            <a:ea typeface="Lato"/>
            <a:cs typeface="Lato"/>
          </a:endParaRPr>
        </a:p>
      </dsp:txBody>
      <dsp:txXfrm>
        <a:off x="377098" y="1461693"/>
        <a:ext cx="2792974" cy="1734154"/>
      </dsp:txXfrm>
    </dsp:sp>
    <dsp:sp modelId="{47879316-7FF4-4BB9-9335-B9EC30F0E4AC}">
      <dsp:nvSpPr>
        <dsp:cNvPr id="0" name=""/>
        <dsp:cNvSpPr/>
      </dsp:nvSpPr>
      <dsp:spPr>
        <a:xfrm>
          <a:off x="3546344" y="1101538"/>
          <a:ext cx="2900878" cy="1842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B3308-1485-41FD-8B0D-7564C49BE297}">
      <dsp:nvSpPr>
        <dsp:cNvPr id="0" name=""/>
        <dsp:cNvSpPr/>
      </dsp:nvSpPr>
      <dsp:spPr>
        <a:xfrm>
          <a:off x="3868664" y="1407741"/>
          <a:ext cx="2900878" cy="1842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0" kern="1200">
              <a:latin typeface="Lato"/>
              <a:ea typeface="Lato"/>
              <a:cs typeface="Lato"/>
            </a:rPr>
            <a:t>Make Google records easy to screen and deduplicate</a:t>
          </a:r>
          <a:endParaRPr lang="en-US" sz="2700" b="0" kern="1200">
            <a:latin typeface="Lato"/>
            <a:ea typeface="Lato"/>
            <a:cs typeface="Lato"/>
          </a:endParaRPr>
        </a:p>
      </dsp:txBody>
      <dsp:txXfrm>
        <a:off x="3922616" y="1461693"/>
        <a:ext cx="2792974" cy="1734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82436-1A17-43C1-85C3-6D6BA10EFA47}">
      <dsp:nvSpPr>
        <dsp:cNvPr id="0" name=""/>
        <dsp:cNvSpPr/>
      </dsp:nvSpPr>
      <dsp:spPr>
        <a:xfrm>
          <a:off x="1116703" y="456"/>
          <a:ext cx="1348615" cy="67430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a:latin typeface="Lato"/>
              <a:ea typeface="Lato"/>
              <a:cs typeface="Lato"/>
            </a:rPr>
            <a:t>Manual</a:t>
          </a:r>
          <a:endParaRPr lang="en-US" sz="2100" kern="1200">
            <a:latin typeface="Lato"/>
            <a:ea typeface="Lato"/>
            <a:cs typeface="Lato"/>
          </a:endParaRPr>
        </a:p>
      </dsp:txBody>
      <dsp:txXfrm>
        <a:off x="1136453" y="20206"/>
        <a:ext cx="1309115" cy="634807"/>
      </dsp:txXfrm>
    </dsp:sp>
    <dsp:sp modelId="{B1BA4D91-08A3-4CA9-86A4-128860FCA4B8}">
      <dsp:nvSpPr>
        <dsp:cNvPr id="0" name=""/>
        <dsp:cNvSpPr/>
      </dsp:nvSpPr>
      <dsp:spPr>
        <a:xfrm>
          <a:off x="1251565" y="674764"/>
          <a:ext cx="134861" cy="505730"/>
        </a:xfrm>
        <a:custGeom>
          <a:avLst/>
          <a:gdLst/>
          <a:ahLst/>
          <a:cxnLst/>
          <a:rect l="0" t="0" r="0" b="0"/>
          <a:pathLst>
            <a:path>
              <a:moveTo>
                <a:pt x="0" y="0"/>
              </a:moveTo>
              <a:lnTo>
                <a:pt x="0" y="505730"/>
              </a:lnTo>
              <a:lnTo>
                <a:pt x="134861" y="5057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F70E6A-0149-482C-9A31-A30308251CC5}">
      <dsp:nvSpPr>
        <dsp:cNvPr id="0" name=""/>
        <dsp:cNvSpPr/>
      </dsp:nvSpPr>
      <dsp:spPr>
        <a:xfrm>
          <a:off x="1386427" y="843341"/>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Create 50 blank RIS templates in notepad</a:t>
          </a:r>
          <a:endParaRPr lang="en-US" sz="1100" kern="1200">
            <a:latin typeface="Lato"/>
            <a:ea typeface="Lato"/>
            <a:cs typeface="Lato"/>
          </a:endParaRPr>
        </a:p>
      </dsp:txBody>
      <dsp:txXfrm>
        <a:off x="1406177" y="863091"/>
        <a:ext cx="1039392" cy="634807"/>
      </dsp:txXfrm>
    </dsp:sp>
    <dsp:sp modelId="{48C01C15-CAD4-46B8-B65C-7B8836D39F22}">
      <dsp:nvSpPr>
        <dsp:cNvPr id="0" name=""/>
        <dsp:cNvSpPr/>
      </dsp:nvSpPr>
      <dsp:spPr>
        <a:xfrm>
          <a:off x="1251565" y="674764"/>
          <a:ext cx="134861" cy="1348615"/>
        </a:xfrm>
        <a:custGeom>
          <a:avLst/>
          <a:gdLst/>
          <a:ahLst/>
          <a:cxnLst/>
          <a:rect l="0" t="0" r="0" b="0"/>
          <a:pathLst>
            <a:path>
              <a:moveTo>
                <a:pt x="0" y="0"/>
              </a:moveTo>
              <a:lnTo>
                <a:pt x="0" y="1348615"/>
              </a:lnTo>
              <a:lnTo>
                <a:pt x="134861" y="13486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97CDB8-665D-4419-950B-361FA9C83527}">
      <dsp:nvSpPr>
        <dsp:cNvPr id="0" name=""/>
        <dsp:cNvSpPr/>
      </dsp:nvSpPr>
      <dsp:spPr>
        <a:xfrm>
          <a:off x="1386427" y="1686226"/>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955"/>
              <a:satOff val="-5995"/>
              <a:lumOff val="6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Paste key info into RIS template</a:t>
          </a:r>
          <a:endParaRPr lang="en-US" sz="1100" kern="1200">
            <a:latin typeface="Lato"/>
            <a:ea typeface="Lato"/>
            <a:cs typeface="Lato"/>
          </a:endParaRPr>
        </a:p>
      </dsp:txBody>
      <dsp:txXfrm>
        <a:off x="1406177" y="1705976"/>
        <a:ext cx="1039392" cy="634807"/>
      </dsp:txXfrm>
    </dsp:sp>
    <dsp:sp modelId="{6B6B5303-4153-49A9-9DF0-E804A2485A6F}">
      <dsp:nvSpPr>
        <dsp:cNvPr id="0" name=""/>
        <dsp:cNvSpPr/>
      </dsp:nvSpPr>
      <dsp:spPr>
        <a:xfrm>
          <a:off x="2802473" y="456"/>
          <a:ext cx="1348615" cy="674307"/>
        </a:xfrm>
        <a:prstGeom prst="roundRect">
          <a:avLst>
            <a:gd name="adj" fmla="val 10000"/>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a:latin typeface="Lato"/>
              <a:ea typeface="Lato"/>
              <a:cs typeface="Lato"/>
            </a:rPr>
            <a:t>Mendeley</a:t>
          </a:r>
          <a:endParaRPr lang="en-US" sz="2100" kern="1200">
            <a:latin typeface="Lato"/>
            <a:ea typeface="Lato"/>
            <a:cs typeface="Lato"/>
          </a:endParaRPr>
        </a:p>
      </dsp:txBody>
      <dsp:txXfrm>
        <a:off x="2822223" y="20206"/>
        <a:ext cx="1309115" cy="634807"/>
      </dsp:txXfrm>
    </dsp:sp>
    <dsp:sp modelId="{7FCCD73B-B26D-4B77-863F-1FBCC872A92E}">
      <dsp:nvSpPr>
        <dsp:cNvPr id="0" name=""/>
        <dsp:cNvSpPr/>
      </dsp:nvSpPr>
      <dsp:spPr>
        <a:xfrm>
          <a:off x="2937334" y="674764"/>
          <a:ext cx="134861" cy="505730"/>
        </a:xfrm>
        <a:custGeom>
          <a:avLst/>
          <a:gdLst/>
          <a:ahLst/>
          <a:cxnLst/>
          <a:rect l="0" t="0" r="0" b="0"/>
          <a:pathLst>
            <a:path>
              <a:moveTo>
                <a:pt x="0" y="0"/>
              </a:moveTo>
              <a:lnTo>
                <a:pt x="0" y="505730"/>
              </a:lnTo>
              <a:lnTo>
                <a:pt x="134861" y="5057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DD2F6-655B-4BCF-AD1E-87B79A0F0940}">
      <dsp:nvSpPr>
        <dsp:cNvPr id="0" name=""/>
        <dsp:cNvSpPr/>
      </dsp:nvSpPr>
      <dsp:spPr>
        <a:xfrm>
          <a:off x="3072196" y="843341"/>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Click URL</a:t>
          </a:r>
        </a:p>
      </dsp:txBody>
      <dsp:txXfrm>
        <a:off x="3091946" y="863091"/>
        <a:ext cx="1039392" cy="634807"/>
      </dsp:txXfrm>
    </dsp:sp>
    <dsp:sp modelId="{2690299D-3495-4454-B061-336EB524943D}">
      <dsp:nvSpPr>
        <dsp:cNvPr id="0" name=""/>
        <dsp:cNvSpPr/>
      </dsp:nvSpPr>
      <dsp:spPr>
        <a:xfrm>
          <a:off x="2937334" y="674764"/>
          <a:ext cx="134861" cy="1348615"/>
        </a:xfrm>
        <a:custGeom>
          <a:avLst/>
          <a:gdLst/>
          <a:ahLst/>
          <a:cxnLst/>
          <a:rect l="0" t="0" r="0" b="0"/>
          <a:pathLst>
            <a:path>
              <a:moveTo>
                <a:pt x="0" y="0"/>
              </a:moveTo>
              <a:lnTo>
                <a:pt x="0" y="1348615"/>
              </a:lnTo>
              <a:lnTo>
                <a:pt x="134861" y="13486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6A5988-E993-415C-95F7-CEC7240D1D88}">
      <dsp:nvSpPr>
        <dsp:cNvPr id="0" name=""/>
        <dsp:cNvSpPr/>
      </dsp:nvSpPr>
      <dsp:spPr>
        <a:xfrm>
          <a:off x="3072196" y="1686226"/>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11864"/>
              <a:satOff val="-17985"/>
              <a:lumOff val="18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Click Mendeley import widget</a:t>
          </a:r>
          <a:endParaRPr lang="en-US" sz="1100" kern="1200">
            <a:latin typeface="Lato"/>
            <a:ea typeface="Lato"/>
            <a:cs typeface="Lato"/>
          </a:endParaRPr>
        </a:p>
      </dsp:txBody>
      <dsp:txXfrm>
        <a:off x="3091946" y="1705976"/>
        <a:ext cx="1039392" cy="634807"/>
      </dsp:txXfrm>
    </dsp:sp>
    <dsp:sp modelId="{934AE32F-D2F4-4D83-AC2F-0CA376F75CDB}">
      <dsp:nvSpPr>
        <dsp:cNvPr id="0" name=""/>
        <dsp:cNvSpPr/>
      </dsp:nvSpPr>
      <dsp:spPr>
        <a:xfrm>
          <a:off x="2937334" y="674764"/>
          <a:ext cx="134861" cy="2191499"/>
        </a:xfrm>
        <a:custGeom>
          <a:avLst/>
          <a:gdLst/>
          <a:ahLst/>
          <a:cxnLst/>
          <a:rect l="0" t="0" r="0" b="0"/>
          <a:pathLst>
            <a:path>
              <a:moveTo>
                <a:pt x="0" y="0"/>
              </a:moveTo>
              <a:lnTo>
                <a:pt x="0" y="2191499"/>
              </a:lnTo>
              <a:lnTo>
                <a:pt x="134861" y="21914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B025D-A2CA-4E5B-A0B9-9E457F8F24FA}">
      <dsp:nvSpPr>
        <dsp:cNvPr id="0" name=""/>
        <dsp:cNvSpPr/>
      </dsp:nvSpPr>
      <dsp:spPr>
        <a:xfrm>
          <a:off x="3072196" y="2529110"/>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Lato"/>
              <a:ea typeface="Lato"/>
              <a:cs typeface="Lato"/>
            </a:rPr>
            <a:t>Add missing data to record</a:t>
          </a:r>
          <a:endParaRPr lang="en-US" sz="1100" kern="1200" dirty="0">
            <a:latin typeface="Lato"/>
            <a:ea typeface="Lato"/>
            <a:cs typeface="Lato"/>
          </a:endParaRPr>
        </a:p>
      </dsp:txBody>
      <dsp:txXfrm>
        <a:off x="3091946" y="2548860"/>
        <a:ext cx="1039392" cy="634807"/>
      </dsp:txXfrm>
    </dsp:sp>
    <dsp:sp modelId="{199D6C43-094E-49CA-A279-3BF25E810631}">
      <dsp:nvSpPr>
        <dsp:cNvPr id="0" name=""/>
        <dsp:cNvSpPr/>
      </dsp:nvSpPr>
      <dsp:spPr>
        <a:xfrm>
          <a:off x="2937334" y="674764"/>
          <a:ext cx="134861" cy="3034384"/>
        </a:xfrm>
        <a:custGeom>
          <a:avLst/>
          <a:gdLst/>
          <a:ahLst/>
          <a:cxnLst/>
          <a:rect l="0" t="0" r="0" b="0"/>
          <a:pathLst>
            <a:path>
              <a:moveTo>
                <a:pt x="0" y="0"/>
              </a:moveTo>
              <a:lnTo>
                <a:pt x="0" y="3034384"/>
              </a:lnTo>
              <a:lnTo>
                <a:pt x="134861" y="30343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6B97A-DA15-4DBD-8AC9-F545ED8EB6C4}">
      <dsp:nvSpPr>
        <dsp:cNvPr id="0" name=""/>
        <dsp:cNvSpPr/>
      </dsp:nvSpPr>
      <dsp:spPr>
        <a:xfrm>
          <a:off x="3072196" y="3371995"/>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9773"/>
              <a:satOff val="-29974"/>
              <a:lumOff val="3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Lato"/>
              <a:ea typeface="Lato"/>
              <a:cs typeface="Lato"/>
            </a:rPr>
            <a:t>Export collection as RIS</a:t>
          </a:r>
        </a:p>
      </dsp:txBody>
      <dsp:txXfrm>
        <a:off x="3091946" y="3391745"/>
        <a:ext cx="1039392" cy="634807"/>
      </dsp:txXfrm>
    </dsp:sp>
    <dsp:sp modelId="{5785AB3F-1F51-4D7A-A7BF-D3EEB3052795}">
      <dsp:nvSpPr>
        <dsp:cNvPr id="0" name=""/>
        <dsp:cNvSpPr/>
      </dsp:nvSpPr>
      <dsp:spPr>
        <a:xfrm>
          <a:off x="4488242" y="456"/>
          <a:ext cx="1348615" cy="674307"/>
        </a:xfrm>
        <a:prstGeom prst="roundRect">
          <a:avLst>
            <a:gd name="adj" fmla="val 10000"/>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a:latin typeface="Lato"/>
              <a:ea typeface="Lato"/>
              <a:cs typeface="Lato"/>
            </a:rPr>
            <a:t>ChatGPT</a:t>
          </a:r>
          <a:endParaRPr lang="en-US" sz="2100" kern="1200">
            <a:latin typeface="Lato"/>
            <a:ea typeface="Lato"/>
            <a:cs typeface="Lato"/>
          </a:endParaRPr>
        </a:p>
      </dsp:txBody>
      <dsp:txXfrm>
        <a:off x="4507992" y="20206"/>
        <a:ext cx="1309115" cy="634807"/>
      </dsp:txXfrm>
    </dsp:sp>
    <dsp:sp modelId="{FAD2422D-418D-493D-8C85-93A70A190EFB}">
      <dsp:nvSpPr>
        <dsp:cNvPr id="0" name=""/>
        <dsp:cNvSpPr/>
      </dsp:nvSpPr>
      <dsp:spPr>
        <a:xfrm>
          <a:off x="4623103" y="674764"/>
          <a:ext cx="134861" cy="505730"/>
        </a:xfrm>
        <a:custGeom>
          <a:avLst/>
          <a:gdLst/>
          <a:ahLst/>
          <a:cxnLst/>
          <a:rect l="0" t="0" r="0" b="0"/>
          <a:pathLst>
            <a:path>
              <a:moveTo>
                <a:pt x="0" y="0"/>
              </a:moveTo>
              <a:lnTo>
                <a:pt x="0" y="505730"/>
              </a:lnTo>
              <a:lnTo>
                <a:pt x="134861" y="5057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F7BAA-505C-45CD-A084-797661DA097B}">
      <dsp:nvSpPr>
        <dsp:cNvPr id="0" name=""/>
        <dsp:cNvSpPr/>
      </dsp:nvSpPr>
      <dsp:spPr>
        <a:xfrm>
          <a:off x="4757965" y="843341"/>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Develop prompt to create RIS file</a:t>
          </a:r>
          <a:endParaRPr lang="en-US" sz="1100" kern="1200">
            <a:latin typeface="Lato"/>
            <a:ea typeface="Lato"/>
            <a:cs typeface="Lato"/>
          </a:endParaRPr>
        </a:p>
      </dsp:txBody>
      <dsp:txXfrm>
        <a:off x="4777715" y="863091"/>
        <a:ext cx="1039392" cy="634807"/>
      </dsp:txXfrm>
    </dsp:sp>
    <dsp:sp modelId="{D4FC143F-10F3-4899-BE5C-8DF4FFEA4FF5}">
      <dsp:nvSpPr>
        <dsp:cNvPr id="0" name=""/>
        <dsp:cNvSpPr/>
      </dsp:nvSpPr>
      <dsp:spPr>
        <a:xfrm>
          <a:off x="4623103" y="674764"/>
          <a:ext cx="134861" cy="1348615"/>
        </a:xfrm>
        <a:custGeom>
          <a:avLst/>
          <a:gdLst/>
          <a:ahLst/>
          <a:cxnLst/>
          <a:rect l="0" t="0" r="0" b="0"/>
          <a:pathLst>
            <a:path>
              <a:moveTo>
                <a:pt x="0" y="0"/>
              </a:moveTo>
              <a:lnTo>
                <a:pt x="0" y="1348615"/>
              </a:lnTo>
              <a:lnTo>
                <a:pt x="134861" y="13486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68558-5167-4DDE-8D12-05775C5B3898}">
      <dsp:nvSpPr>
        <dsp:cNvPr id="0" name=""/>
        <dsp:cNvSpPr/>
      </dsp:nvSpPr>
      <dsp:spPr>
        <a:xfrm>
          <a:off x="4757965" y="1686226"/>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Check accuracy</a:t>
          </a:r>
          <a:endParaRPr lang="en-US" sz="1100" kern="1200">
            <a:latin typeface="Lato"/>
            <a:ea typeface="Lato"/>
            <a:cs typeface="Lato"/>
          </a:endParaRPr>
        </a:p>
      </dsp:txBody>
      <dsp:txXfrm>
        <a:off x="4777715" y="1705976"/>
        <a:ext cx="1039392" cy="634807"/>
      </dsp:txXfrm>
    </dsp:sp>
    <dsp:sp modelId="{E9ACD6AD-98F6-4BFA-9E61-EC2196ADE62A}">
      <dsp:nvSpPr>
        <dsp:cNvPr id="0" name=""/>
        <dsp:cNvSpPr/>
      </dsp:nvSpPr>
      <dsp:spPr>
        <a:xfrm>
          <a:off x="4623103" y="674764"/>
          <a:ext cx="134861" cy="2191499"/>
        </a:xfrm>
        <a:custGeom>
          <a:avLst/>
          <a:gdLst/>
          <a:ahLst/>
          <a:cxnLst/>
          <a:rect l="0" t="0" r="0" b="0"/>
          <a:pathLst>
            <a:path>
              <a:moveTo>
                <a:pt x="0" y="0"/>
              </a:moveTo>
              <a:lnTo>
                <a:pt x="0" y="2191499"/>
              </a:lnTo>
              <a:lnTo>
                <a:pt x="134861" y="21914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19665-782E-4674-BC20-0F207B01A8FD}">
      <dsp:nvSpPr>
        <dsp:cNvPr id="0" name=""/>
        <dsp:cNvSpPr/>
      </dsp:nvSpPr>
      <dsp:spPr>
        <a:xfrm>
          <a:off x="4757965" y="2529110"/>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Copy URLs in batches</a:t>
          </a:r>
          <a:endParaRPr lang="en-US" sz="1100" kern="1200">
            <a:latin typeface="Lato"/>
            <a:ea typeface="Lato"/>
            <a:cs typeface="Lato"/>
          </a:endParaRPr>
        </a:p>
      </dsp:txBody>
      <dsp:txXfrm>
        <a:off x="4777715" y="2548860"/>
        <a:ext cx="1039392" cy="634807"/>
      </dsp:txXfrm>
    </dsp:sp>
    <dsp:sp modelId="{67E344AF-55C3-40B0-A0CD-5661F9EADCF3}">
      <dsp:nvSpPr>
        <dsp:cNvPr id="0" name=""/>
        <dsp:cNvSpPr/>
      </dsp:nvSpPr>
      <dsp:spPr>
        <a:xfrm>
          <a:off x="4623103" y="674764"/>
          <a:ext cx="134861" cy="3034384"/>
        </a:xfrm>
        <a:custGeom>
          <a:avLst/>
          <a:gdLst/>
          <a:ahLst/>
          <a:cxnLst/>
          <a:rect l="0" t="0" r="0" b="0"/>
          <a:pathLst>
            <a:path>
              <a:moveTo>
                <a:pt x="0" y="0"/>
              </a:moveTo>
              <a:lnTo>
                <a:pt x="0" y="3034384"/>
              </a:lnTo>
              <a:lnTo>
                <a:pt x="134861" y="30343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12019-CC21-4A64-B745-EAF3D7412588}">
      <dsp:nvSpPr>
        <dsp:cNvPr id="0" name=""/>
        <dsp:cNvSpPr/>
      </dsp:nvSpPr>
      <dsp:spPr>
        <a:xfrm>
          <a:off x="4757965" y="3371995"/>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35590"/>
              <a:satOff val="-53954"/>
              <a:lumOff val="55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Lato"/>
              <a:ea typeface="Lato"/>
              <a:cs typeface="Lato"/>
            </a:rPr>
            <a:t>Paste into notepad</a:t>
          </a:r>
        </a:p>
      </dsp:txBody>
      <dsp:txXfrm>
        <a:off x="4777715" y="3391745"/>
        <a:ext cx="1039392" cy="634807"/>
      </dsp:txXfrm>
    </dsp:sp>
    <dsp:sp modelId="{A967C1E8-01AE-48CD-A2B8-0736C2604C7A}">
      <dsp:nvSpPr>
        <dsp:cNvPr id="0" name=""/>
        <dsp:cNvSpPr/>
      </dsp:nvSpPr>
      <dsp:spPr>
        <a:xfrm>
          <a:off x="6174011" y="456"/>
          <a:ext cx="1348615" cy="674307"/>
        </a:xfrm>
        <a:prstGeom prst="roundRect">
          <a:avLst>
            <a:gd name="adj" fmla="val 10000"/>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a:latin typeface="Lato"/>
              <a:ea typeface="Lato"/>
              <a:cs typeface="Lato"/>
            </a:rPr>
            <a:t>Word Macro</a:t>
          </a:r>
          <a:endParaRPr lang="en-US" sz="2100" kern="1200">
            <a:latin typeface="Lato"/>
            <a:ea typeface="Lato"/>
            <a:cs typeface="Lato"/>
          </a:endParaRPr>
        </a:p>
      </dsp:txBody>
      <dsp:txXfrm>
        <a:off x="6193761" y="20206"/>
        <a:ext cx="1309115" cy="634807"/>
      </dsp:txXfrm>
    </dsp:sp>
    <dsp:sp modelId="{21D96BB5-FAAD-4C22-9BEF-FE14C7E2D584}">
      <dsp:nvSpPr>
        <dsp:cNvPr id="0" name=""/>
        <dsp:cNvSpPr/>
      </dsp:nvSpPr>
      <dsp:spPr>
        <a:xfrm>
          <a:off x="6308873" y="674764"/>
          <a:ext cx="134861" cy="505730"/>
        </a:xfrm>
        <a:custGeom>
          <a:avLst/>
          <a:gdLst/>
          <a:ahLst/>
          <a:cxnLst/>
          <a:rect l="0" t="0" r="0" b="0"/>
          <a:pathLst>
            <a:path>
              <a:moveTo>
                <a:pt x="0" y="0"/>
              </a:moveTo>
              <a:lnTo>
                <a:pt x="0" y="505730"/>
              </a:lnTo>
              <a:lnTo>
                <a:pt x="134861" y="5057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B0ACD-1218-4349-8418-A695877E611F}">
      <dsp:nvSpPr>
        <dsp:cNvPr id="0" name=""/>
        <dsp:cNvSpPr/>
      </dsp:nvSpPr>
      <dsp:spPr>
        <a:xfrm>
          <a:off x="6443734" y="843341"/>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Analyse records to design Macro</a:t>
          </a:r>
          <a:endParaRPr lang="en-US" sz="1100" kern="1200">
            <a:latin typeface="Lato"/>
            <a:ea typeface="Lato"/>
            <a:cs typeface="Lato"/>
          </a:endParaRPr>
        </a:p>
      </dsp:txBody>
      <dsp:txXfrm>
        <a:off x="6463484" y="863091"/>
        <a:ext cx="1039392" cy="634807"/>
      </dsp:txXfrm>
    </dsp:sp>
    <dsp:sp modelId="{21EEED87-182B-49E4-A3D9-9131CECD8EA3}">
      <dsp:nvSpPr>
        <dsp:cNvPr id="0" name=""/>
        <dsp:cNvSpPr/>
      </dsp:nvSpPr>
      <dsp:spPr>
        <a:xfrm>
          <a:off x="6308873" y="674764"/>
          <a:ext cx="134861" cy="1348615"/>
        </a:xfrm>
        <a:custGeom>
          <a:avLst/>
          <a:gdLst/>
          <a:ahLst/>
          <a:cxnLst/>
          <a:rect l="0" t="0" r="0" b="0"/>
          <a:pathLst>
            <a:path>
              <a:moveTo>
                <a:pt x="0" y="0"/>
              </a:moveTo>
              <a:lnTo>
                <a:pt x="0" y="1348615"/>
              </a:lnTo>
              <a:lnTo>
                <a:pt x="134861" y="13486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04739-35FC-45DC-8310-3D18B7E036E0}">
      <dsp:nvSpPr>
        <dsp:cNvPr id="0" name=""/>
        <dsp:cNvSpPr/>
      </dsp:nvSpPr>
      <dsp:spPr>
        <a:xfrm>
          <a:off x="6443734" y="1686226"/>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43499"/>
              <a:satOff val="-65943"/>
              <a:lumOff val="6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Record Macro keystrokes in Word</a:t>
          </a:r>
          <a:endParaRPr lang="en-US" sz="1100" kern="1200">
            <a:latin typeface="Lato"/>
            <a:ea typeface="Lato"/>
            <a:cs typeface="Lato"/>
          </a:endParaRPr>
        </a:p>
      </dsp:txBody>
      <dsp:txXfrm>
        <a:off x="6463484" y="1705976"/>
        <a:ext cx="1039392" cy="634807"/>
      </dsp:txXfrm>
    </dsp:sp>
    <dsp:sp modelId="{7536425B-531F-4F5C-A717-7180D5EF1B1A}">
      <dsp:nvSpPr>
        <dsp:cNvPr id="0" name=""/>
        <dsp:cNvSpPr/>
      </dsp:nvSpPr>
      <dsp:spPr>
        <a:xfrm>
          <a:off x="6308873" y="674764"/>
          <a:ext cx="134861" cy="2191499"/>
        </a:xfrm>
        <a:custGeom>
          <a:avLst/>
          <a:gdLst/>
          <a:ahLst/>
          <a:cxnLst/>
          <a:rect l="0" t="0" r="0" b="0"/>
          <a:pathLst>
            <a:path>
              <a:moveTo>
                <a:pt x="0" y="0"/>
              </a:moveTo>
              <a:lnTo>
                <a:pt x="0" y="2191499"/>
              </a:lnTo>
              <a:lnTo>
                <a:pt x="134861" y="21914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38AFF-4FDA-44B8-9558-2EB0FC59C901}">
      <dsp:nvSpPr>
        <dsp:cNvPr id="0" name=""/>
        <dsp:cNvSpPr/>
      </dsp:nvSpPr>
      <dsp:spPr>
        <a:xfrm>
          <a:off x="6443734" y="2529110"/>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Run Macro, process final edits in Word</a:t>
          </a:r>
          <a:endParaRPr lang="en-US" sz="1100" kern="1200">
            <a:latin typeface="Lato"/>
            <a:ea typeface="Lato"/>
            <a:cs typeface="Lato"/>
          </a:endParaRPr>
        </a:p>
      </dsp:txBody>
      <dsp:txXfrm>
        <a:off x="6463484" y="2548860"/>
        <a:ext cx="1039392" cy="634807"/>
      </dsp:txXfrm>
    </dsp:sp>
    <dsp:sp modelId="{8EC862D3-4471-45BF-9B93-1C46F7F1B655}">
      <dsp:nvSpPr>
        <dsp:cNvPr id="0" name=""/>
        <dsp:cNvSpPr/>
      </dsp:nvSpPr>
      <dsp:spPr>
        <a:xfrm>
          <a:off x="7859780" y="456"/>
          <a:ext cx="1348615" cy="674307"/>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a:latin typeface="Lato"/>
              <a:ea typeface="Lato"/>
              <a:cs typeface="Lato"/>
            </a:rPr>
            <a:t>Data-Miner</a:t>
          </a:r>
          <a:endParaRPr lang="en-US" sz="2100" kern="1200">
            <a:latin typeface="Lato"/>
            <a:ea typeface="Lato"/>
            <a:cs typeface="Lato"/>
          </a:endParaRPr>
        </a:p>
      </dsp:txBody>
      <dsp:txXfrm>
        <a:off x="7879530" y="20206"/>
        <a:ext cx="1309115" cy="634807"/>
      </dsp:txXfrm>
    </dsp:sp>
    <dsp:sp modelId="{2534ADA6-29AD-48C7-8577-BFEFA4C1A01D}">
      <dsp:nvSpPr>
        <dsp:cNvPr id="0" name=""/>
        <dsp:cNvSpPr/>
      </dsp:nvSpPr>
      <dsp:spPr>
        <a:xfrm>
          <a:off x="7994642" y="674764"/>
          <a:ext cx="134861" cy="505730"/>
        </a:xfrm>
        <a:custGeom>
          <a:avLst/>
          <a:gdLst/>
          <a:ahLst/>
          <a:cxnLst/>
          <a:rect l="0" t="0" r="0" b="0"/>
          <a:pathLst>
            <a:path>
              <a:moveTo>
                <a:pt x="0" y="0"/>
              </a:moveTo>
              <a:lnTo>
                <a:pt x="0" y="505730"/>
              </a:lnTo>
              <a:lnTo>
                <a:pt x="134861" y="5057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33167-7868-40F1-94FD-AEDDFBD8C0D0}">
      <dsp:nvSpPr>
        <dsp:cNvPr id="0" name=""/>
        <dsp:cNvSpPr/>
      </dsp:nvSpPr>
      <dsp:spPr>
        <a:xfrm>
          <a:off x="8129503" y="843341"/>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51408"/>
              <a:satOff val="-77933"/>
              <a:lumOff val="80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Find recipe, set parameters and run search</a:t>
          </a:r>
          <a:endParaRPr lang="en-US" sz="1100" kern="1200">
            <a:latin typeface="Lato"/>
            <a:ea typeface="Lato"/>
            <a:cs typeface="Lato"/>
          </a:endParaRPr>
        </a:p>
      </dsp:txBody>
      <dsp:txXfrm>
        <a:off x="8149253" y="863091"/>
        <a:ext cx="1039392" cy="634807"/>
      </dsp:txXfrm>
    </dsp:sp>
    <dsp:sp modelId="{FF0EC903-D1F4-4277-B170-A8F1BED12561}">
      <dsp:nvSpPr>
        <dsp:cNvPr id="0" name=""/>
        <dsp:cNvSpPr/>
      </dsp:nvSpPr>
      <dsp:spPr>
        <a:xfrm>
          <a:off x="7994642" y="674764"/>
          <a:ext cx="134861" cy="1348615"/>
        </a:xfrm>
        <a:custGeom>
          <a:avLst/>
          <a:gdLst/>
          <a:ahLst/>
          <a:cxnLst/>
          <a:rect l="0" t="0" r="0" b="0"/>
          <a:pathLst>
            <a:path>
              <a:moveTo>
                <a:pt x="0" y="0"/>
              </a:moveTo>
              <a:lnTo>
                <a:pt x="0" y="1348615"/>
              </a:lnTo>
              <a:lnTo>
                <a:pt x="134861" y="13486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8340D-60C8-4E81-8517-CDFF1B6E5292}">
      <dsp:nvSpPr>
        <dsp:cNvPr id="0" name=""/>
        <dsp:cNvSpPr/>
      </dsp:nvSpPr>
      <dsp:spPr>
        <a:xfrm>
          <a:off x="8129503" y="1686226"/>
          <a:ext cx="1078892" cy="6743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a:latin typeface="Lato"/>
              <a:ea typeface="Lato"/>
              <a:cs typeface="Lato"/>
            </a:rPr>
            <a:t>Process csv file for import into Endnote</a:t>
          </a:r>
          <a:endParaRPr lang="en-US" sz="1100" kern="1200">
            <a:latin typeface="Lato"/>
            <a:ea typeface="Lato"/>
            <a:cs typeface="Lato"/>
          </a:endParaRPr>
        </a:p>
      </dsp:txBody>
      <dsp:txXfrm>
        <a:off x="8149253" y="1705976"/>
        <a:ext cx="1039392" cy="634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D89B-C77F-4234-8629-CDB1BC3CA136}">
      <dsp:nvSpPr>
        <dsp:cNvPr id="0" name=""/>
        <dsp:cNvSpPr/>
      </dsp:nvSpPr>
      <dsp:spPr>
        <a:xfrm>
          <a:off x="2883" y="1153058"/>
          <a:ext cx="2254969" cy="901987"/>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b="1" kern="1200" dirty="0">
              <a:solidFill>
                <a:schemeClr val="tx1"/>
              </a:solidFill>
              <a:latin typeface="Lato"/>
              <a:ea typeface="Lato"/>
              <a:cs typeface="Lato"/>
            </a:rPr>
            <a:t>Chat-GPT #1</a:t>
          </a:r>
        </a:p>
        <a:p>
          <a:pPr marL="0" lvl="0" indent="0" algn="ctr" defTabSz="711200" rtl="0">
            <a:lnSpc>
              <a:spcPct val="90000"/>
            </a:lnSpc>
            <a:spcBef>
              <a:spcPct val="0"/>
            </a:spcBef>
            <a:spcAft>
              <a:spcPct val="35000"/>
            </a:spcAft>
            <a:buNone/>
          </a:pPr>
          <a:r>
            <a:rPr lang="en-GB" sz="1600" b="1" kern="1200" dirty="0">
              <a:solidFill>
                <a:schemeClr val="tx1"/>
              </a:solidFill>
              <a:latin typeface="Lato"/>
              <a:ea typeface="Lato"/>
              <a:cs typeface="Lato"/>
            </a:rPr>
            <a:t>URL only</a:t>
          </a:r>
        </a:p>
      </dsp:txBody>
      <dsp:txXfrm>
        <a:off x="453877" y="1153058"/>
        <a:ext cx="1352982" cy="901987"/>
      </dsp:txXfrm>
    </dsp:sp>
    <dsp:sp modelId="{552DD336-6285-44A2-A82A-422E50928506}">
      <dsp:nvSpPr>
        <dsp:cNvPr id="0" name=""/>
        <dsp:cNvSpPr/>
      </dsp:nvSpPr>
      <dsp:spPr>
        <a:xfrm>
          <a:off x="1964706" y="1229727"/>
          <a:ext cx="1871624" cy="748649"/>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chemeClr val="tx1"/>
              </a:solidFill>
              <a:latin typeface="Lato"/>
              <a:ea typeface="Lato"/>
              <a:cs typeface="Lato"/>
            </a:rPr>
            <a:t>Create Word doc of Google search results</a:t>
          </a:r>
        </a:p>
      </dsp:txBody>
      <dsp:txXfrm>
        <a:off x="2339031" y="1229727"/>
        <a:ext cx="1122975" cy="748649"/>
      </dsp:txXfrm>
    </dsp:sp>
    <dsp:sp modelId="{FD682827-DACA-41C1-9DA5-6371B070E7B8}">
      <dsp:nvSpPr>
        <dsp:cNvPr id="0" name=""/>
        <dsp:cNvSpPr/>
      </dsp:nvSpPr>
      <dsp:spPr>
        <a:xfrm>
          <a:off x="3574303" y="1229727"/>
          <a:ext cx="1871624" cy="748649"/>
        </a:xfrm>
        <a:prstGeom prst="chevron">
          <a:avLst/>
        </a:prstGeom>
        <a:solidFill>
          <a:schemeClr val="accent2">
            <a:tint val="40000"/>
            <a:alpha val="90000"/>
            <a:hueOff val="-60659"/>
            <a:satOff val="-5382"/>
            <a:lumOff val="-55"/>
            <a:alphaOff val="0"/>
          </a:schemeClr>
        </a:solidFill>
        <a:ln w="12700" cap="flat" cmpd="sng" algn="ctr">
          <a:solidFill>
            <a:schemeClr val="accent2">
              <a:tint val="40000"/>
              <a:alpha val="90000"/>
              <a:hueOff val="-60659"/>
              <a:satOff val="-5382"/>
              <a:lumOff val="-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Lato"/>
              <a:ea typeface="Lato"/>
              <a:cs typeface="Lato"/>
            </a:rPr>
            <a:t>Develop prompt to create RIS records from extracted URLs</a:t>
          </a:r>
        </a:p>
      </dsp:txBody>
      <dsp:txXfrm>
        <a:off x="3948628" y="1229727"/>
        <a:ext cx="1122975" cy="748649"/>
      </dsp:txXfrm>
    </dsp:sp>
    <dsp:sp modelId="{2996A06A-F08B-416B-8095-DBEB7ABACBCE}">
      <dsp:nvSpPr>
        <dsp:cNvPr id="0" name=""/>
        <dsp:cNvSpPr/>
      </dsp:nvSpPr>
      <dsp:spPr>
        <a:xfrm>
          <a:off x="5183900" y="1229727"/>
          <a:ext cx="1871624" cy="748649"/>
        </a:xfrm>
        <a:prstGeom prst="chevron">
          <a:avLst/>
        </a:prstGeom>
        <a:solidFill>
          <a:schemeClr val="accent2">
            <a:tint val="40000"/>
            <a:alpha val="90000"/>
            <a:hueOff val="-121318"/>
            <a:satOff val="-10764"/>
            <a:lumOff val="-110"/>
            <a:alphaOff val="0"/>
          </a:schemeClr>
        </a:solidFill>
        <a:ln w="12700" cap="flat" cmpd="sng" algn="ctr">
          <a:solidFill>
            <a:schemeClr val="accent2">
              <a:tint val="40000"/>
              <a:alpha val="90000"/>
              <a:hueOff val="-121318"/>
              <a:satOff val="-10764"/>
              <a:lumOff val="-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chemeClr val="tx1"/>
              </a:solidFill>
              <a:latin typeface="Lato"/>
              <a:ea typeface="Lato"/>
              <a:cs typeface="Lato"/>
            </a:rPr>
            <a:t>Open URLs from Word doc in web browser</a:t>
          </a:r>
          <a:endParaRPr lang="en-US" sz="1100" kern="1200" dirty="0">
            <a:solidFill>
              <a:schemeClr val="tx1"/>
            </a:solidFill>
            <a:latin typeface="Lato"/>
            <a:ea typeface="Lato"/>
            <a:cs typeface="Lato"/>
          </a:endParaRPr>
        </a:p>
      </dsp:txBody>
      <dsp:txXfrm>
        <a:off x="5558225" y="1229727"/>
        <a:ext cx="1122975" cy="748649"/>
      </dsp:txXfrm>
    </dsp:sp>
    <dsp:sp modelId="{E01237DA-1EB1-49E4-90C7-1CA3D35D2148}">
      <dsp:nvSpPr>
        <dsp:cNvPr id="0" name=""/>
        <dsp:cNvSpPr/>
      </dsp:nvSpPr>
      <dsp:spPr>
        <a:xfrm>
          <a:off x="6793497" y="1229727"/>
          <a:ext cx="1871624" cy="748649"/>
        </a:xfrm>
        <a:prstGeom prst="chevron">
          <a:avLst/>
        </a:prstGeom>
        <a:solidFill>
          <a:schemeClr val="accent2">
            <a:tint val="40000"/>
            <a:alpha val="90000"/>
            <a:hueOff val="-181977"/>
            <a:satOff val="-16146"/>
            <a:lumOff val="-165"/>
            <a:alphaOff val="0"/>
          </a:schemeClr>
        </a:solidFill>
        <a:ln w="12700" cap="flat" cmpd="sng" algn="ctr">
          <a:solidFill>
            <a:schemeClr val="accent2">
              <a:tint val="40000"/>
              <a:alpha val="90000"/>
              <a:hueOff val="-181977"/>
              <a:satOff val="-16146"/>
              <a:lumOff val="-1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Copy URLs in small batch &amp; check accuracy</a:t>
          </a:r>
          <a:endParaRPr lang="en-US" sz="1100" kern="1200">
            <a:solidFill>
              <a:schemeClr val="tx1"/>
            </a:solidFill>
            <a:latin typeface="Lato"/>
            <a:ea typeface="Lato"/>
            <a:cs typeface="Lato"/>
          </a:endParaRPr>
        </a:p>
      </dsp:txBody>
      <dsp:txXfrm>
        <a:off x="7167822" y="1229727"/>
        <a:ext cx="1122975" cy="748649"/>
      </dsp:txXfrm>
    </dsp:sp>
    <dsp:sp modelId="{3EFFD9CC-4911-4864-8BF2-CBF1DEC87B8F}">
      <dsp:nvSpPr>
        <dsp:cNvPr id="0" name=""/>
        <dsp:cNvSpPr/>
      </dsp:nvSpPr>
      <dsp:spPr>
        <a:xfrm>
          <a:off x="8403095" y="1229727"/>
          <a:ext cx="1871624" cy="748649"/>
        </a:xfrm>
        <a:prstGeom prst="chevron">
          <a:avLst/>
        </a:prstGeom>
        <a:solidFill>
          <a:schemeClr val="accent2">
            <a:tint val="40000"/>
            <a:alpha val="90000"/>
            <a:hueOff val="-242636"/>
            <a:satOff val="-21527"/>
            <a:lumOff val="-220"/>
            <a:alphaOff val="0"/>
          </a:schemeClr>
        </a:solidFill>
        <a:ln w="12700" cap="flat" cmpd="sng" algn="ctr">
          <a:solidFill>
            <a:schemeClr val="accent2">
              <a:tint val="40000"/>
              <a:alpha val="90000"/>
              <a:hueOff val="-242636"/>
              <a:satOff val="-21527"/>
              <a:lumOff val="-2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Copy/paste URLs into ChatGPT in batches</a:t>
          </a:r>
        </a:p>
      </dsp:txBody>
      <dsp:txXfrm>
        <a:off x="8777420" y="1229727"/>
        <a:ext cx="1122975" cy="748649"/>
      </dsp:txXfrm>
    </dsp:sp>
    <dsp:sp modelId="{F70A2BED-EED2-4EE5-BE94-4034E5754636}">
      <dsp:nvSpPr>
        <dsp:cNvPr id="0" name=""/>
        <dsp:cNvSpPr/>
      </dsp:nvSpPr>
      <dsp:spPr>
        <a:xfrm>
          <a:off x="10012692" y="1229727"/>
          <a:ext cx="1871624" cy="748649"/>
        </a:xfrm>
        <a:prstGeom prst="chevron">
          <a:avLst/>
        </a:prstGeom>
        <a:solidFill>
          <a:schemeClr val="accent2">
            <a:tint val="40000"/>
            <a:alpha val="90000"/>
            <a:hueOff val="-303295"/>
            <a:satOff val="-26909"/>
            <a:lumOff val="-275"/>
            <a:alphaOff val="0"/>
          </a:schemeClr>
        </a:solidFill>
        <a:ln w="12700" cap="flat" cmpd="sng" algn="ctr">
          <a:solidFill>
            <a:schemeClr val="accent2">
              <a:tint val="40000"/>
              <a:alpha val="90000"/>
              <a:hueOff val="-303295"/>
              <a:satOff val="-26909"/>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tx1"/>
              </a:solidFill>
              <a:latin typeface="Lato"/>
              <a:ea typeface="Lato"/>
              <a:cs typeface="Lato"/>
            </a:rPr>
            <a:t>Copy/paste RIS records into notepad</a:t>
          </a:r>
        </a:p>
      </dsp:txBody>
      <dsp:txXfrm>
        <a:off x="10387017" y="1229727"/>
        <a:ext cx="1122975" cy="748649"/>
      </dsp:txXfrm>
    </dsp:sp>
    <dsp:sp modelId="{3FA74140-1D18-4F89-854F-D2684CD67D05}">
      <dsp:nvSpPr>
        <dsp:cNvPr id="0" name=""/>
        <dsp:cNvSpPr/>
      </dsp:nvSpPr>
      <dsp:spPr>
        <a:xfrm>
          <a:off x="2883" y="2181324"/>
          <a:ext cx="2254969" cy="901987"/>
        </a:xfrm>
        <a:prstGeom prst="chevron">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b="1" kern="1200" dirty="0">
              <a:solidFill>
                <a:schemeClr val="tx1"/>
              </a:solidFill>
              <a:latin typeface="Lato"/>
              <a:ea typeface="Lato"/>
              <a:cs typeface="Lato"/>
            </a:rPr>
            <a:t>Chat-GPT #2</a:t>
          </a:r>
        </a:p>
        <a:p>
          <a:pPr marL="0" lvl="0" indent="0" algn="ctr" defTabSz="711200" rtl="0">
            <a:lnSpc>
              <a:spcPct val="90000"/>
            </a:lnSpc>
            <a:spcBef>
              <a:spcPct val="0"/>
            </a:spcBef>
            <a:spcAft>
              <a:spcPct val="35000"/>
            </a:spcAft>
            <a:buNone/>
          </a:pPr>
          <a:r>
            <a:rPr lang="en-GB" sz="1600" b="1" kern="1200" dirty="0">
              <a:solidFill>
                <a:schemeClr val="tx1"/>
              </a:solidFill>
              <a:latin typeface="Lato"/>
              <a:ea typeface="Lato"/>
              <a:cs typeface="Lato"/>
            </a:rPr>
            <a:t>Text from Word</a:t>
          </a:r>
        </a:p>
      </dsp:txBody>
      <dsp:txXfrm>
        <a:off x="453877" y="2181324"/>
        <a:ext cx="1352982" cy="901987"/>
      </dsp:txXfrm>
    </dsp:sp>
    <dsp:sp modelId="{D92498DE-FBE4-46E2-A296-9EC3108E4B5D}">
      <dsp:nvSpPr>
        <dsp:cNvPr id="0" name=""/>
        <dsp:cNvSpPr/>
      </dsp:nvSpPr>
      <dsp:spPr>
        <a:xfrm>
          <a:off x="1964706" y="2257993"/>
          <a:ext cx="1871624" cy="748649"/>
        </a:xfrm>
        <a:prstGeom prst="chevron">
          <a:avLst/>
        </a:prstGeom>
        <a:solidFill>
          <a:schemeClr val="accent2">
            <a:tint val="40000"/>
            <a:alpha val="90000"/>
            <a:hueOff val="-363954"/>
            <a:satOff val="-32291"/>
            <a:lumOff val="-330"/>
            <a:alphaOff val="0"/>
          </a:schemeClr>
        </a:solidFill>
        <a:ln w="12700" cap="flat" cmpd="sng" algn="ctr">
          <a:solidFill>
            <a:schemeClr val="accent2">
              <a:tint val="40000"/>
              <a:alpha val="90000"/>
              <a:hueOff val="-363954"/>
              <a:satOff val="-32291"/>
              <a:lumOff val="-3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chemeClr val="tx1"/>
              </a:solidFill>
              <a:latin typeface="Lato"/>
              <a:ea typeface="Lato"/>
              <a:cs typeface="Lato"/>
            </a:rPr>
            <a:t>Create Word doc of Google search results</a:t>
          </a:r>
        </a:p>
      </dsp:txBody>
      <dsp:txXfrm>
        <a:off x="2339031" y="2257993"/>
        <a:ext cx="1122975" cy="748649"/>
      </dsp:txXfrm>
    </dsp:sp>
    <dsp:sp modelId="{DACAFB97-07C5-4C0B-8A05-A9E5E9DE9110}">
      <dsp:nvSpPr>
        <dsp:cNvPr id="0" name=""/>
        <dsp:cNvSpPr/>
      </dsp:nvSpPr>
      <dsp:spPr>
        <a:xfrm>
          <a:off x="3574303" y="2257993"/>
          <a:ext cx="1871624" cy="748649"/>
        </a:xfrm>
        <a:prstGeom prst="chevron">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latin typeface="Lato"/>
              <a:ea typeface="Lato"/>
              <a:cs typeface="Lato"/>
            </a:rPr>
            <a:t>Develop prompt to create RIS records from copied sections of Word doc</a:t>
          </a:r>
        </a:p>
      </dsp:txBody>
      <dsp:txXfrm>
        <a:off x="3948628" y="2257993"/>
        <a:ext cx="1122975" cy="748649"/>
      </dsp:txXfrm>
    </dsp:sp>
    <dsp:sp modelId="{C611BCAC-59AE-4B0C-BB92-8F557FCD4074}">
      <dsp:nvSpPr>
        <dsp:cNvPr id="0" name=""/>
        <dsp:cNvSpPr/>
      </dsp:nvSpPr>
      <dsp:spPr>
        <a:xfrm>
          <a:off x="5183900" y="2257993"/>
          <a:ext cx="1871624" cy="748649"/>
        </a:xfrm>
        <a:prstGeom prst="chevron">
          <a:avLst/>
        </a:prstGeom>
        <a:solidFill>
          <a:schemeClr val="accent2">
            <a:tint val="40000"/>
            <a:alpha val="90000"/>
            <a:hueOff val="-485272"/>
            <a:satOff val="-43055"/>
            <a:lumOff val="-439"/>
            <a:alphaOff val="0"/>
          </a:schemeClr>
        </a:solidFill>
        <a:ln w="12700" cap="flat" cmpd="sng" algn="ctr">
          <a:solidFill>
            <a:schemeClr val="accent2">
              <a:tint val="40000"/>
              <a:alpha val="90000"/>
              <a:hueOff val="-485272"/>
              <a:satOff val="-43055"/>
              <a:lumOff val="-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Copy/paste text from Word doc &amp; check accuracy</a:t>
          </a:r>
          <a:endParaRPr lang="en-US" sz="1100" kern="1200">
            <a:solidFill>
              <a:schemeClr val="tx1"/>
            </a:solidFill>
            <a:latin typeface="Lato"/>
            <a:ea typeface="Lato"/>
            <a:cs typeface="Lato"/>
          </a:endParaRPr>
        </a:p>
      </dsp:txBody>
      <dsp:txXfrm>
        <a:off x="5558225" y="2257993"/>
        <a:ext cx="1122975" cy="748649"/>
      </dsp:txXfrm>
    </dsp:sp>
    <dsp:sp modelId="{A369AFB2-E808-4A78-BCD2-393A5751CC0A}">
      <dsp:nvSpPr>
        <dsp:cNvPr id="0" name=""/>
        <dsp:cNvSpPr/>
      </dsp:nvSpPr>
      <dsp:spPr>
        <a:xfrm>
          <a:off x="6793497" y="2257993"/>
          <a:ext cx="1871624" cy="748649"/>
        </a:xfrm>
        <a:prstGeom prst="chevron">
          <a:avLst/>
        </a:prstGeom>
        <a:solidFill>
          <a:schemeClr val="accent2">
            <a:tint val="40000"/>
            <a:alpha val="90000"/>
            <a:hueOff val="-545931"/>
            <a:satOff val="-48437"/>
            <a:lumOff val="-494"/>
            <a:alphaOff val="0"/>
          </a:schemeClr>
        </a:solidFill>
        <a:ln w="12700" cap="flat" cmpd="sng" algn="ctr">
          <a:solidFill>
            <a:schemeClr val="accent2">
              <a:tint val="40000"/>
              <a:alpha val="90000"/>
              <a:hueOff val="-545931"/>
              <a:satOff val="-48437"/>
              <a:lumOff val="-4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Copy/paste text in batches </a:t>
          </a:r>
        </a:p>
      </dsp:txBody>
      <dsp:txXfrm>
        <a:off x="7167822" y="2257993"/>
        <a:ext cx="1122975" cy="748649"/>
      </dsp:txXfrm>
    </dsp:sp>
    <dsp:sp modelId="{50E692AA-432C-4AF0-9E79-A5110D765578}">
      <dsp:nvSpPr>
        <dsp:cNvPr id="0" name=""/>
        <dsp:cNvSpPr/>
      </dsp:nvSpPr>
      <dsp:spPr>
        <a:xfrm>
          <a:off x="8403095" y="2257993"/>
          <a:ext cx="1871624" cy="748649"/>
        </a:xfrm>
        <a:prstGeom prst="chevron">
          <a:avLst/>
        </a:prstGeom>
        <a:solidFill>
          <a:schemeClr val="accent2">
            <a:tint val="40000"/>
            <a:alpha val="90000"/>
            <a:hueOff val="-606590"/>
            <a:satOff val="-53819"/>
            <a:lumOff val="-549"/>
            <a:alphaOff val="0"/>
          </a:schemeClr>
        </a:solidFill>
        <a:ln w="12700" cap="flat" cmpd="sng" algn="ctr">
          <a:solidFill>
            <a:schemeClr val="accent2">
              <a:tint val="40000"/>
              <a:alpha val="90000"/>
              <a:hueOff val="-606590"/>
              <a:satOff val="-53819"/>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tx1"/>
              </a:solidFill>
              <a:latin typeface="Lato"/>
              <a:ea typeface="Lato"/>
              <a:cs typeface="Lato"/>
            </a:rPr>
            <a:t>Copy/paste RIS records into notepad</a:t>
          </a:r>
        </a:p>
      </dsp:txBody>
      <dsp:txXfrm>
        <a:off x="8777420" y="2257993"/>
        <a:ext cx="1122975" cy="748649"/>
      </dsp:txXfrm>
    </dsp:sp>
    <dsp:sp modelId="{2A1501BA-E6BB-4AD7-8290-D2FC5EFA0521}">
      <dsp:nvSpPr>
        <dsp:cNvPr id="0" name=""/>
        <dsp:cNvSpPr/>
      </dsp:nvSpPr>
      <dsp:spPr>
        <a:xfrm>
          <a:off x="2883" y="3209590"/>
          <a:ext cx="2254969" cy="901987"/>
        </a:xfrm>
        <a:prstGeom prst="chevron">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Lato"/>
              <a:ea typeface="Lato"/>
              <a:cs typeface="Lato"/>
            </a:rPr>
            <a:t>Data-Miner</a:t>
          </a:r>
          <a:endParaRPr lang="en-US" sz="1600" b="1" kern="1200" dirty="0">
            <a:solidFill>
              <a:schemeClr val="tx1"/>
            </a:solidFill>
            <a:latin typeface="Lato"/>
            <a:ea typeface="Lato"/>
            <a:cs typeface="Lato"/>
          </a:endParaRPr>
        </a:p>
      </dsp:txBody>
      <dsp:txXfrm>
        <a:off x="453877" y="3209590"/>
        <a:ext cx="1352982" cy="901987"/>
      </dsp:txXfrm>
    </dsp:sp>
    <dsp:sp modelId="{77C3D094-E811-47D2-AA51-4167E07B598B}">
      <dsp:nvSpPr>
        <dsp:cNvPr id="0" name=""/>
        <dsp:cNvSpPr/>
      </dsp:nvSpPr>
      <dsp:spPr>
        <a:xfrm>
          <a:off x="1964706" y="3286259"/>
          <a:ext cx="1871624" cy="748649"/>
        </a:xfrm>
        <a:prstGeom prst="chevron">
          <a:avLst/>
        </a:prstGeom>
        <a:solidFill>
          <a:schemeClr val="accent2">
            <a:tint val="40000"/>
            <a:alpha val="90000"/>
            <a:hueOff val="-667249"/>
            <a:satOff val="-59200"/>
            <a:lumOff val="-604"/>
            <a:alphaOff val="0"/>
          </a:schemeClr>
        </a:solidFill>
        <a:ln w="12700" cap="flat" cmpd="sng" algn="ctr">
          <a:solidFill>
            <a:schemeClr val="accent2">
              <a:tint val="40000"/>
              <a:alpha val="90000"/>
              <a:hueOff val="-667249"/>
              <a:satOff val="-59200"/>
              <a:lumOff val="-6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Edit generic Google recipe to capture more complete records</a:t>
          </a:r>
          <a:endParaRPr lang="en-US" sz="1100" kern="1200">
            <a:solidFill>
              <a:schemeClr val="tx1"/>
            </a:solidFill>
            <a:latin typeface="Lato"/>
            <a:ea typeface="Lato"/>
            <a:cs typeface="Lato"/>
          </a:endParaRPr>
        </a:p>
      </dsp:txBody>
      <dsp:txXfrm>
        <a:off x="2339031" y="3286259"/>
        <a:ext cx="1122975" cy="748649"/>
      </dsp:txXfrm>
    </dsp:sp>
    <dsp:sp modelId="{FD4131CA-78DB-4B81-B75F-157948DA60AF}">
      <dsp:nvSpPr>
        <dsp:cNvPr id="0" name=""/>
        <dsp:cNvSpPr/>
      </dsp:nvSpPr>
      <dsp:spPr>
        <a:xfrm>
          <a:off x="3574303" y="3286259"/>
          <a:ext cx="1871624" cy="748649"/>
        </a:xfrm>
        <a:prstGeom prst="chevron">
          <a:avLst/>
        </a:prstGeom>
        <a:solidFill>
          <a:schemeClr val="accent2">
            <a:tint val="40000"/>
            <a:alpha val="90000"/>
            <a:hueOff val="-727908"/>
            <a:satOff val="-64582"/>
            <a:lumOff val="-659"/>
            <a:alphaOff val="0"/>
          </a:schemeClr>
        </a:solidFill>
        <a:ln w="12700" cap="flat" cmpd="sng" algn="ctr">
          <a:solidFill>
            <a:schemeClr val="accent2">
              <a:tint val="40000"/>
              <a:alpha val="90000"/>
              <a:hueOff val="-727908"/>
              <a:satOff val="-64582"/>
              <a:lumOff val="-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chemeClr val="tx1"/>
              </a:solidFill>
              <a:latin typeface="Lato"/>
              <a:ea typeface="Lato"/>
              <a:cs typeface="Lato"/>
            </a:rPr>
            <a:t>Run Google search &amp; scrape first 20 pages</a:t>
          </a:r>
        </a:p>
      </dsp:txBody>
      <dsp:txXfrm>
        <a:off x="3948628" y="3286259"/>
        <a:ext cx="1122975" cy="748649"/>
      </dsp:txXfrm>
    </dsp:sp>
    <dsp:sp modelId="{4F101469-9B08-46D9-9BA8-4914A676B0BB}">
      <dsp:nvSpPr>
        <dsp:cNvPr id="0" name=""/>
        <dsp:cNvSpPr/>
      </dsp:nvSpPr>
      <dsp:spPr>
        <a:xfrm>
          <a:off x="5183900" y="3286259"/>
          <a:ext cx="1871624" cy="748649"/>
        </a:xfrm>
        <a:prstGeom prst="chevron">
          <a:avLst/>
        </a:prstGeom>
        <a:solidFill>
          <a:schemeClr val="accent2">
            <a:tint val="40000"/>
            <a:alpha val="90000"/>
            <a:hueOff val="-788567"/>
            <a:satOff val="-69964"/>
            <a:lumOff val="-714"/>
            <a:alphaOff val="0"/>
          </a:schemeClr>
        </a:solidFill>
        <a:ln w="12700" cap="flat" cmpd="sng" algn="ctr">
          <a:solidFill>
            <a:schemeClr val="accent2">
              <a:tint val="40000"/>
              <a:alpha val="90000"/>
              <a:hueOff val="-788567"/>
              <a:satOff val="-69964"/>
              <a:lumOff val="-7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Export file in CSV format</a:t>
          </a:r>
        </a:p>
      </dsp:txBody>
      <dsp:txXfrm>
        <a:off x="5558225" y="3286259"/>
        <a:ext cx="1122975" cy="748649"/>
      </dsp:txXfrm>
    </dsp:sp>
    <dsp:sp modelId="{9FCF3283-B56B-4C54-AD32-B141DA394DC6}">
      <dsp:nvSpPr>
        <dsp:cNvPr id="0" name=""/>
        <dsp:cNvSpPr/>
      </dsp:nvSpPr>
      <dsp:spPr>
        <a:xfrm>
          <a:off x="6793497" y="3286259"/>
          <a:ext cx="1871624" cy="748649"/>
        </a:xfrm>
        <a:prstGeom prst="chevron">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latin typeface="Lato"/>
              <a:ea typeface="Lato"/>
              <a:cs typeface="Lato"/>
            </a:rPr>
            <a:t>Process CSV file for import into Endnote as tab-delimited file</a:t>
          </a:r>
          <a:endParaRPr lang="en-US" sz="1100" kern="1200">
            <a:solidFill>
              <a:schemeClr val="tx1"/>
            </a:solidFill>
            <a:latin typeface="Lato"/>
            <a:ea typeface="Lato"/>
            <a:cs typeface="Lato"/>
          </a:endParaRPr>
        </a:p>
      </dsp:txBody>
      <dsp:txXfrm>
        <a:off x="7167822" y="3286259"/>
        <a:ext cx="1122975" cy="748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1B4F6D-3C9B-4AE8-9AA6-CE05B70EC42F}" type="datetimeFigureOut">
              <a:rPr lang="en-GB" smtClean="0"/>
              <a:t>10/06/2026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025ECC-3A5C-4DB3-BC49-E3E235A4EA34}" type="slidenum">
              <a:rPr lang="en-GB" smtClean="0"/>
              <a:t>‹#›</a:t>
            </a:fld>
            <a:endParaRPr lang="en-GB"/>
          </a:p>
        </p:txBody>
      </p:sp>
    </p:spTree>
    <p:extLst>
      <p:ext uri="{BB962C8B-B14F-4D97-AF65-F5344CB8AC3E}">
        <p14:creationId xmlns:p14="http://schemas.microsoft.com/office/powerpoint/2010/main" val="237608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been doing research into what the most effective methods are for getting google search results into a </a:t>
            </a:r>
            <a:r>
              <a:rPr lang="en-GB" dirty="0" err="1"/>
              <a:t>ris</a:t>
            </a:r>
            <a:r>
              <a:rPr lang="en-GB" dirty="0"/>
              <a:t> file format</a:t>
            </a:r>
          </a:p>
        </p:txBody>
      </p:sp>
      <p:sp>
        <p:nvSpPr>
          <p:cNvPr id="4" name="Slide Number Placeholder 3"/>
          <p:cNvSpPr>
            <a:spLocks noGrp="1"/>
          </p:cNvSpPr>
          <p:nvPr>
            <p:ph type="sldNum" sz="quarter" idx="5"/>
          </p:nvPr>
        </p:nvSpPr>
        <p:spPr/>
        <p:txBody>
          <a:bodyPr/>
          <a:lstStyle/>
          <a:p>
            <a:fld id="{62025ECC-3A5C-4DB3-BC49-E3E235A4EA34}" type="slidenum">
              <a:rPr lang="en-GB" smtClean="0"/>
              <a:t>1</a:t>
            </a:fld>
            <a:endParaRPr lang="en-GB"/>
          </a:p>
        </p:txBody>
      </p:sp>
    </p:spTree>
    <p:extLst>
      <p:ext uri="{BB962C8B-B14F-4D97-AF65-F5344CB8AC3E}">
        <p14:creationId xmlns:p14="http://schemas.microsoft.com/office/powerpoint/2010/main" val="133706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create the GS records we edited our process a little from the pilot study: </a:t>
            </a:r>
          </a:p>
          <a:p>
            <a:endParaRPr lang="en-GB" dirty="0"/>
          </a:p>
          <a:p>
            <a:r>
              <a:rPr lang="en-GB" dirty="0"/>
              <a:t>2 IS ran the same Google search at the same time in incognito, but we only used one set of results as our GS rather than combining for overlap as this reduces the number due to natural variation in searches. We aimed to capture 200 records so scraped the first 20 pages</a:t>
            </a:r>
          </a:p>
          <a:p>
            <a:endParaRPr lang="en-GB" dirty="0"/>
          </a:p>
          <a:p>
            <a:r>
              <a:rPr lang="en-GB" dirty="0"/>
              <a:t>Ended up capturing 199 records due to one page… We copied and pasted into our Word doc as usual</a:t>
            </a:r>
          </a:p>
          <a:p>
            <a:endParaRPr lang="en-GB" dirty="0"/>
          </a:p>
          <a:p>
            <a:r>
              <a:rPr lang="en-GB" dirty="0"/>
              <a:t>We then split the document into 3 and each IS used Mendeley click web extension to create a GS record – got extra info and used Google snippet if no abstract</a:t>
            </a:r>
          </a:p>
          <a:p>
            <a:endParaRPr lang="en-GB" dirty="0"/>
          </a:p>
          <a:p>
            <a:r>
              <a:rPr lang="en-GB" dirty="0"/>
              <a:t>Due to some time passing between capturing the results and creating the GS/analysis we had 5 records with broken links that were removed from the final total – 194 GS records</a:t>
            </a:r>
          </a:p>
        </p:txBody>
      </p:sp>
      <p:sp>
        <p:nvSpPr>
          <p:cNvPr id="4" name="Slide Number Placeholder 3"/>
          <p:cNvSpPr>
            <a:spLocks noGrp="1"/>
          </p:cNvSpPr>
          <p:nvPr>
            <p:ph type="sldNum" sz="quarter" idx="5"/>
          </p:nvPr>
        </p:nvSpPr>
        <p:spPr/>
        <p:txBody>
          <a:bodyPr/>
          <a:lstStyle/>
          <a:p>
            <a:fld id="{62025ECC-3A5C-4DB3-BC49-E3E235A4EA34}" type="slidenum">
              <a:rPr lang="en-GB" smtClean="0"/>
              <a:t>11</a:t>
            </a:fld>
            <a:endParaRPr lang="en-GB"/>
          </a:p>
        </p:txBody>
      </p:sp>
    </p:spTree>
    <p:extLst>
      <p:ext uri="{BB962C8B-B14F-4D97-AF65-F5344CB8AC3E}">
        <p14:creationId xmlns:p14="http://schemas.microsoft.com/office/powerpoint/2010/main" val="129856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2060"/>
                </a:solidFill>
              </a:rPr>
              <a:t>Main fields are the title and the URL – these are the most important fields to be present and accurate for deduplication and screening</a:t>
            </a:r>
          </a:p>
          <a:p>
            <a:r>
              <a:rPr lang="en-GB" dirty="0">
                <a:solidFill>
                  <a:srgbClr val="002060"/>
                </a:solidFill>
              </a:rPr>
              <a:t>The add. Fields are desirable sure, particularly the abstract and maybe the author, but are not strictly essential for making a screening decision </a:t>
            </a:r>
          </a:p>
        </p:txBody>
      </p:sp>
      <p:sp>
        <p:nvSpPr>
          <p:cNvPr id="4" name="Slide Number Placeholder 3"/>
          <p:cNvSpPr>
            <a:spLocks noGrp="1"/>
          </p:cNvSpPr>
          <p:nvPr>
            <p:ph type="sldNum" sz="quarter" idx="5"/>
          </p:nvPr>
        </p:nvSpPr>
        <p:spPr/>
        <p:txBody>
          <a:bodyPr/>
          <a:lstStyle/>
          <a:p>
            <a:fld id="{62025ECC-3A5C-4DB3-BC49-E3E235A4EA34}" type="slidenum">
              <a:rPr lang="en-GB" smtClean="0"/>
              <a:t>12</a:t>
            </a:fld>
            <a:endParaRPr lang="en-GB"/>
          </a:p>
        </p:txBody>
      </p:sp>
    </p:spTree>
    <p:extLst>
      <p:ext uri="{BB962C8B-B14F-4D97-AF65-F5344CB8AC3E}">
        <p14:creationId xmlns:p14="http://schemas.microsoft.com/office/powerpoint/2010/main" val="129856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a:solidFill>
                  <a:srgbClr val="002060"/>
                </a:solidFill>
                <a:latin typeface="Lato"/>
                <a:ea typeface="Lato"/>
                <a:cs typeface="Lato"/>
              </a:rPr>
              <a:t>These timings are averaged out between our 2 IS. Data-miner had the longest prep time but was the fastest method overall and only took 17.5 mins to scrape about 200 records. It also presents the fastest scale up time, about 14 seconds per page of google (10 results)</a:t>
            </a:r>
          </a:p>
          <a:p>
            <a:pPr marL="0" indent="0">
              <a:buFont typeface="Arial"/>
              <a:buNone/>
            </a:pPr>
            <a:endParaRPr lang="en-GB" dirty="0">
              <a:solidFill>
                <a:srgbClr val="002060"/>
              </a:solidFill>
              <a:latin typeface="Lato"/>
              <a:ea typeface="Lato"/>
              <a:cs typeface="Lato"/>
            </a:endParaRPr>
          </a:p>
          <a:p>
            <a:pPr marL="0" indent="0">
              <a:buFont typeface="Arial"/>
              <a:buNone/>
            </a:pPr>
            <a:r>
              <a:rPr lang="en-GB" dirty="0">
                <a:solidFill>
                  <a:srgbClr val="002060"/>
                </a:solidFill>
                <a:latin typeface="Lato"/>
                <a:ea typeface="Lato"/>
                <a:cs typeface="Lato"/>
              </a:rPr>
              <a:t>There was little difference between the two ChatGPT methods – method 1 taking 50 mins and method 2 taking 35 mins. </a:t>
            </a:r>
          </a:p>
        </p:txBody>
      </p:sp>
      <p:sp>
        <p:nvSpPr>
          <p:cNvPr id="4" name="Slide Number Placeholder 3"/>
          <p:cNvSpPr>
            <a:spLocks noGrp="1"/>
          </p:cNvSpPr>
          <p:nvPr>
            <p:ph type="sldNum" sz="quarter" idx="5"/>
          </p:nvPr>
        </p:nvSpPr>
        <p:spPr/>
        <p:txBody>
          <a:bodyPr/>
          <a:lstStyle/>
          <a:p>
            <a:fld id="{62025ECC-3A5C-4DB3-BC49-E3E235A4EA34}" type="slidenum">
              <a:rPr lang="en-GB" smtClean="0"/>
              <a:t>13</a:t>
            </a:fld>
            <a:endParaRPr lang="en-GB"/>
          </a:p>
        </p:txBody>
      </p:sp>
    </p:spTree>
    <p:extLst>
      <p:ext uri="{BB962C8B-B14F-4D97-AF65-F5344CB8AC3E}">
        <p14:creationId xmlns:p14="http://schemas.microsoft.com/office/powerpoint/2010/main" val="266158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E22D-ACEE-A08C-D17D-4E4F0A231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950CC-E674-F96E-58F9-54409A35C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77E17-B41E-4FEB-0990-2A276B75ED56}"/>
              </a:ext>
            </a:extLst>
          </p:cNvPr>
          <p:cNvSpPr>
            <a:spLocks noGrp="1"/>
          </p:cNvSpPr>
          <p:nvPr>
            <p:ph type="body" idx="1"/>
          </p:nvPr>
        </p:nvSpPr>
        <p:spPr/>
        <p:txBody>
          <a:bodyPr/>
          <a:lstStyle/>
          <a:p>
            <a:r>
              <a:rPr lang="en-GB" dirty="0"/>
              <a:t>Want to give some </a:t>
            </a:r>
            <a:r>
              <a:rPr lang="en-GB" dirty="0" err="1"/>
              <a:t>egs</a:t>
            </a:r>
            <a:r>
              <a:rPr lang="en-GB" dirty="0"/>
              <a:t> of what our records actually looked like – worth mentioning here that our ‘close enough’ did end up being quite subjective due to natural diffs between IS</a:t>
            </a:r>
          </a:p>
          <a:p>
            <a:endParaRPr lang="en-GB" dirty="0"/>
          </a:p>
          <a:p>
            <a:endParaRPr lang="en-GB" dirty="0"/>
          </a:p>
          <a:p>
            <a:pPr lvl="1"/>
            <a:r>
              <a:rPr lang="en-GB" dirty="0">
                <a:solidFill>
                  <a:srgbClr val="002060"/>
                </a:solidFill>
                <a:latin typeface="Lato"/>
                <a:ea typeface="Lato"/>
                <a:cs typeface="Lato"/>
              </a:rPr>
              <a:t>If the automated version was assumed correct rather than gold standard you would miss search results</a:t>
            </a:r>
            <a:r>
              <a:rPr lang="en-GB" dirty="0">
                <a:solidFill>
                  <a:schemeClr val="tx1"/>
                </a:solidFill>
                <a:latin typeface="+mn-lt"/>
                <a:ea typeface="+mn-ea"/>
                <a:cs typeface="+mn-cs"/>
              </a:rPr>
              <a:t> - u</a:t>
            </a:r>
            <a:r>
              <a:rPr lang="en-GB" dirty="0">
                <a:solidFill>
                  <a:srgbClr val="002060"/>
                </a:solidFill>
                <a:latin typeface="Lato"/>
                <a:ea typeface="Lato"/>
                <a:cs typeface="Lato"/>
              </a:rPr>
              <a:t>nique records in both gold standard and automated versions</a:t>
            </a:r>
          </a:p>
          <a:p>
            <a:endParaRPr lang="en-GB" dirty="0"/>
          </a:p>
        </p:txBody>
      </p:sp>
      <p:sp>
        <p:nvSpPr>
          <p:cNvPr id="4" name="Slide Number Placeholder 3">
            <a:extLst>
              <a:ext uri="{FF2B5EF4-FFF2-40B4-BE49-F238E27FC236}">
                <a16:creationId xmlns:a16="http://schemas.microsoft.com/office/drawing/2014/main" id="{B6720003-4F7C-7CA9-08C0-B466703255DA}"/>
              </a:ext>
            </a:extLst>
          </p:cNvPr>
          <p:cNvSpPr>
            <a:spLocks noGrp="1"/>
          </p:cNvSpPr>
          <p:nvPr>
            <p:ph type="sldNum" sz="quarter" idx="5"/>
          </p:nvPr>
        </p:nvSpPr>
        <p:spPr/>
        <p:txBody>
          <a:bodyPr/>
          <a:lstStyle/>
          <a:p>
            <a:fld id="{62025ECC-3A5C-4DB3-BC49-E3E235A4EA34}" type="slidenum">
              <a:rPr lang="en-GB" smtClean="0"/>
              <a:t>14</a:t>
            </a:fld>
            <a:endParaRPr lang="en-GB"/>
          </a:p>
        </p:txBody>
      </p:sp>
    </p:spTree>
    <p:extLst>
      <p:ext uri="{BB962C8B-B14F-4D97-AF65-F5344CB8AC3E}">
        <p14:creationId xmlns:p14="http://schemas.microsoft.com/office/powerpoint/2010/main" val="359046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sz="1200" dirty="0">
                <a:solidFill>
                  <a:srgbClr val="002060"/>
                </a:solidFill>
                <a:latin typeface="Lato"/>
                <a:ea typeface="Lato"/>
                <a:cs typeface="Lato"/>
              </a:rPr>
              <a:t>Data-Miner produced the most accurate records but did still give some inaccuracies, but not significantly more than </a:t>
            </a:r>
            <a:r>
              <a:rPr lang="en-GB" sz="1200" dirty="0" err="1">
                <a:solidFill>
                  <a:srgbClr val="002060"/>
                </a:solidFill>
                <a:latin typeface="Lato"/>
                <a:ea typeface="Lato"/>
                <a:cs typeface="Lato"/>
              </a:rPr>
              <a:t>chatgpt</a:t>
            </a:r>
            <a:r>
              <a:rPr lang="en-GB" sz="1200" dirty="0">
                <a:solidFill>
                  <a:srgbClr val="002060"/>
                </a:solidFill>
                <a:latin typeface="Lato"/>
                <a:ea typeface="Lato"/>
                <a:cs typeface="Lato"/>
              </a:rPr>
              <a:t>. </a:t>
            </a:r>
          </a:p>
          <a:p>
            <a:pPr>
              <a:lnSpc>
                <a:spcPct val="90000"/>
              </a:lnSpc>
              <a:spcBef>
                <a:spcPts val="1000"/>
              </a:spcBef>
            </a:pPr>
            <a:endParaRPr lang="en-GB" sz="1200" dirty="0">
              <a:solidFill>
                <a:srgbClr val="002060"/>
              </a:solidFill>
              <a:latin typeface="Lato"/>
              <a:ea typeface="Lato"/>
              <a:cs typeface="Lato"/>
            </a:endParaRPr>
          </a:p>
          <a:p>
            <a:pPr>
              <a:lnSpc>
                <a:spcPct val="90000"/>
              </a:lnSpc>
              <a:spcBef>
                <a:spcPts val="1000"/>
              </a:spcBef>
            </a:pPr>
            <a:r>
              <a:rPr lang="en-GB" sz="1200" dirty="0">
                <a:solidFill>
                  <a:srgbClr val="002060"/>
                </a:solidFill>
                <a:latin typeface="Lato"/>
                <a:ea typeface="Lato"/>
                <a:cs typeface="Lato"/>
              </a:rPr>
              <a:t>There was a lot of variation between the 2 chat-</a:t>
            </a:r>
            <a:r>
              <a:rPr lang="en-GB" sz="1200" dirty="0" err="1">
                <a:solidFill>
                  <a:srgbClr val="002060"/>
                </a:solidFill>
                <a:latin typeface="Lato"/>
                <a:ea typeface="Lato"/>
                <a:cs typeface="Lato"/>
              </a:rPr>
              <a:t>gpt</a:t>
            </a:r>
            <a:r>
              <a:rPr lang="en-GB" sz="1200" dirty="0">
                <a:solidFill>
                  <a:srgbClr val="002060"/>
                </a:solidFill>
                <a:latin typeface="Lato"/>
                <a:ea typeface="Lato"/>
                <a:cs typeface="Lato"/>
              </a:rPr>
              <a:t> methods in terms of accuracy. There was a small difference in the wording of the prompt which  produced one set of records with almost entirely unusable URLS – 138/194 were broken. </a:t>
            </a:r>
          </a:p>
        </p:txBody>
      </p:sp>
      <p:sp>
        <p:nvSpPr>
          <p:cNvPr id="4" name="Slide Number Placeholder 3"/>
          <p:cNvSpPr>
            <a:spLocks noGrp="1"/>
          </p:cNvSpPr>
          <p:nvPr>
            <p:ph type="sldNum" sz="quarter" idx="5"/>
          </p:nvPr>
        </p:nvSpPr>
        <p:spPr/>
        <p:txBody>
          <a:bodyPr/>
          <a:lstStyle/>
          <a:p>
            <a:fld id="{62025ECC-3A5C-4DB3-BC49-E3E235A4EA34}" type="slidenum">
              <a:rPr lang="en-GB" smtClean="0"/>
              <a:t>15</a:t>
            </a:fld>
            <a:endParaRPr lang="en-GB"/>
          </a:p>
        </p:txBody>
      </p:sp>
    </p:spTree>
    <p:extLst>
      <p:ext uri="{BB962C8B-B14F-4D97-AF65-F5344CB8AC3E}">
        <p14:creationId xmlns:p14="http://schemas.microsoft.com/office/powerpoint/2010/main" val="219655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D576-D5E7-4CB3-9A93-CDA70D7EC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D7949-9831-5014-D318-C7C3DA98E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5BCA8-3791-109F-225F-15D536DA3EBA}"/>
              </a:ext>
            </a:extLst>
          </p:cNvPr>
          <p:cNvSpPr>
            <a:spLocks noGrp="1"/>
          </p:cNvSpPr>
          <p:nvPr>
            <p:ph type="body" idx="1"/>
          </p:nvPr>
        </p:nvSpPr>
        <p:spPr/>
        <p:txBody>
          <a:bodyPr/>
          <a:lstStyle/>
          <a:p>
            <a:r>
              <a:rPr lang="en-GB" dirty="0"/>
              <a:t>It’s worth mentioning here that this is looking at the completeness of the records rather than accuracy – whether the field was completed but it has not been compared to the GS to check it is accurate. </a:t>
            </a:r>
          </a:p>
          <a:p>
            <a:endParaRPr lang="en-GB" dirty="0"/>
          </a:p>
          <a:p>
            <a:r>
              <a:rPr lang="en-GB" dirty="0"/>
              <a:t>-All methods provided an author </a:t>
            </a:r>
          </a:p>
          <a:p>
            <a:r>
              <a:rPr lang="en-GB" dirty="0"/>
              <a:t>-Chat-GPT #2 and data-miner got all abstracts but chat-</a:t>
            </a:r>
            <a:r>
              <a:rPr lang="en-GB" dirty="0" err="1"/>
              <a:t>gpt</a:t>
            </a:r>
            <a:r>
              <a:rPr lang="en-GB" dirty="0"/>
              <a:t> didn’t – we assume this is due to it being told not to generate abstracts and it was not given the text with the google snippet in like version 2. </a:t>
            </a:r>
          </a:p>
          <a:p>
            <a:r>
              <a:rPr lang="en-GB" dirty="0"/>
              <a:t>-year recall was low across the board, even in the GS</a:t>
            </a:r>
          </a:p>
          <a:p>
            <a:endParaRPr lang="en-GB" dirty="0"/>
          </a:p>
          <a:p>
            <a:r>
              <a:rPr lang="en-GB" b="1" dirty="0"/>
              <a:t>Abstracts: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ChatGPT 1 barely any abstracts, as we told it very strictly not to create any abstracts unless there was one obvious on the webpage, and the google snippet information was not given in this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-ChatGPT2 – we have not analysed the accuracy of these (whether they match the GS), but 100% abstracts were complete. However only 40 records (out of 194) match when using endnotes </a:t>
            </a:r>
            <a:r>
              <a:rPr lang="en-GB" dirty="0" err="1"/>
              <a:t>deupe</a:t>
            </a:r>
            <a:r>
              <a:rPr lang="en-GB" dirty="0"/>
              <a:t> function, which suggest that it is is still creating its own abstract (not from web page or snippet) and is not consistent between users</a:t>
            </a:r>
          </a:p>
          <a:p>
            <a:endParaRPr lang="en-GB" dirty="0"/>
          </a:p>
          <a:p>
            <a:r>
              <a:rPr lang="en-GB" dirty="0"/>
              <a:t>-</a:t>
            </a:r>
            <a:r>
              <a:rPr lang="en-GB" dirty="0" err="1"/>
              <a:t>DataMiner</a:t>
            </a:r>
            <a:r>
              <a:rPr lang="en-GB" dirty="0"/>
              <a:t> is providing the same snippet found browsing if google or the word doc of google search results – not comprehensive but ‘enough’</a:t>
            </a:r>
          </a:p>
          <a:p>
            <a:endParaRPr lang="en-GB" dirty="0"/>
          </a:p>
          <a:p>
            <a:endParaRPr lang="en-GB" dirty="0"/>
          </a:p>
          <a:p>
            <a:r>
              <a:rPr lang="en-GB" b="1" dirty="0"/>
              <a:t>Year:</a:t>
            </a:r>
          </a:p>
          <a:p>
            <a:r>
              <a:rPr lang="en-GB" b="0" dirty="0"/>
              <a:t>Fairly low across all approaches - might be the topic as less than half the Gold Std records contained a date. </a:t>
            </a:r>
            <a:r>
              <a:rPr lang="en-GB" b="0" dirty="0" err="1"/>
              <a:t>Chatgpt</a:t>
            </a:r>
            <a:r>
              <a:rPr lang="en-GB" b="0" dirty="0"/>
              <a:t> 2 did get the most, and this is likely </a:t>
            </a:r>
            <a:r>
              <a:rPr lang="en-GB" b="0" dirty="0" err="1"/>
              <a:t>bc</a:t>
            </a:r>
            <a:r>
              <a:rPr lang="en-GB" b="0" dirty="0"/>
              <a:t> the google snippet was input into the system and, even if no date is mentioned on the webpage, it is sometimes included in the google snippet. </a:t>
            </a:r>
          </a:p>
          <a:p>
            <a:endParaRPr lang="en-GB" b="0" dirty="0"/>
          </a:p>
        </p:txBody>
      </p:sp>
      <p:sp>
        <p:nvSpPr>
          <p:cNvPr id="4" name="Slide Number Placeholder 3">
            <a:extLst>
              <a:ext uri="{FF2B5EF4-FFF2-40B4-BE49-F238E27FC236}">
                <a16:creationId xmlns:a16="http://schemas.microsoft.com/office/drawing/2014/main" id="{341F793A-E8F4-E19C-9350-AD9B415329D7}"/>
              </a:ext>
            </a:extLst>
          </p:cNvPr>
          <p:cNvSpPr>
            <a:spLocks noGrp="1"/>
          </p:cNvSpPr>
          <p:nvPr>
            <p:ph type="sldNum" sz="quarter" idx="5"/>
          </p:nvPr>
        </p:nvSpPr>
        <p:spPr/>
        <p:txBody>
          <a:bodyPr/>
          <a:lstStyle/>
          <a:p>
            <a:fld id="{62025ECC-3A5C-4DB3-BC49-E3E235A4EA34}" type="slidenum">
              <a:rPr lang="en-GB" smtClean="0"/>
              <a:t>16</a:t>
            </a:fld>
            <a:endParaRPr lang="en-GB"/>
          </a:p>
        </p:txBody>
      </p:sp>
    </p:spTree>
    <p:extLst>
      <p:ext uri="{BB962C8B-B14F-4D97-AF65-F5344CB8AC3E}">
        <p14:creationId xmlns:p14="http://schemas.microsoft.com/office/powerpoint/2010/main" val="276700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overall results: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Data-miner was the fastest &amp; the most accurate, it retrieved all of the most useful </a:t>
            </a:r>
            <a:r>
              <a:rPr lang="en-GB" dirty="0" err="1"/>
              <a:t>add.fields</a:t>
            </a:r>
            <a:r>
              <a:rPr lang="en-GB" dirty="0"/>
              <a:t> and is very simple to set up and run, once you are familiar with the interface. It does produce a handful of unique records or wrong records, but comparing this to the results of our pilot study which was 100% accurate, it suggests that the more records you scrape the more error prone it can be. This depends then on practice, but we are prone to doing several smaller searches of 50 results rather than one large result set like this of 200 results, so if you are using it for small batches it has potential to be error free. </a:t>
            </a:r>
          </a:p>
          <a:p>
            <a:endParaRPr lang="en-GB" dirty="0"/>
          </a:p>
          <a:p>
            <a:r>
              <a:rPr lang="en-GB" dirty="0"/>
              <a:t>One chat-</a:t>
            </a:r>
            <a:r>
              <a:rPr lang="en-GB" dirty="0" err="1"/>
              <a:t>gpt</a:t>
            </a:r>
            <a:r>
              <a:rPr lang="en-GB" dirty="0"/>
              <a:t> method was faster but a lot more inaccurate, and the other was slower but more accurate. Both methods were very error-prone and required a lot of concentration and double checking. </a:t>
            </a:r>
          </a:p>
          <a:p>
            <a:endParaRPr lang="en-GB" dirty="0"/>
          </a:p>
        </p:txBody>
      </p:sp>
      <p:sp>
        <p:nvSpPr>
          <p:cNvPr id="4" name="Slide Number Placeholder 3"/>
          <p:cNvSpPr>
            <a:spLocks noGrp="1"/>
          </p:cNvSpPr>
          <p:nvPr>
            <p:ph type="sldNum" sz="quarter" idx="5"/>
          </p:nvPr>
        </p:nvSpPr>
        <p:spPr/>
        <p:txBody>
          <a:bodyPr/>
          <a:lstStyle/>
          <a:p>
            <a:fld id="{62025ECC-3A5C-4DB3-BC49-E3E235A4EA34}" type="slidenum">
              <a:rPr lang="en-GB" smtClean="0"/>
              <a:t>17</a:t>
            </a:fld>
            <a:endParaRPr lang="en-GB"/>
          </a:p>
        </p:txBody>
      </p:sp>
    </p:spTree>
    <p:extLst>
      <p:ext uri="{BB962C8B-B14F-4D97-AF65-F5344CB8AC3E}">
        <p14:creationId xmlns:p14="http://schemas.microsoft.com/office/powerpoint/2010/main" val="128235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method is fully reproducible  2 IS. </a:t>
            </a:r>
          </a:p>
          <a:p>
            <a:r>
              <a:rPr lang="en-GB" dirty="0"/>
              <a:t>The main takeaway is that both Chat-GPT methods gave different results for each IS, despite using the same prompts, the same set of results and running it on the same day on the same version of Chat-GPT. Of these two methods however Chat-GPT 1 does have a higher level of reproducibility, likely as the information is coming directly from the URLs, rather than from the pasted links in a word document. </a:t>
            </a:r>
          </a:p>
          <a:p>
            <a:endParaRPr lang="en-GB" dirty="0"/>
          </a:p>
          <a:p>
            <a:r>
              <a:rPr lang="en-GB" dirty="0"/>
              <a:t>Data-Miner searches were not reproducible, which we did expect due to the nature of google searches. Again, we did these search </a:t>
            </a:r>
            <a:r>
              <a:rPr lang="en-GB" dirty="0" err="1"/>
              <a:t>esat</a:t>
            </a:r>
            <a:r>
              <a:rPr lang="en-GB" dirty="0"/>
              <a:t> the exact same time in incognito mode to try and </a:t>
            </a:r>
            <a:r>
              <a:rPr lang="en-GB" dirty="0" err="1"/>
              <a:t>migitage</a:t>
            </a:r>
            <a:r>
              <a:rPr lang="en-GB" dirty="0"/>
              <a:t> these differences, but when comparing the two set of results together there was only a 65% overlap and a lot more non-duplicates.</a:t>
            </a:r>
          </a:p>
          <a:p>
            <a:endParaRPr lang="en-GB" dirty="0"/>
          </a:p>
          <a:p>
            <a:r>
              <a:rPr lang="en-GB" dirty="0"/>
              <a:t>Google searches are not reproducible in themselves, but </a:t>
            </a:r>
            <a:r>
              <a:rPr lang="en-GB" dirty="0" err="1"/>
              <a:t>dataminer</a:t>
            </a:r>
            <a:r>
              <a:rPr lang="en-GB" dirty="0"/>
              <a:t> does give an accurate capture of an individual google search and can be reported relatively transparently. </a:t>
            </a:r>
          </a:p>
        </p:txBody>
      </p:sp>
      <p:sp>
        <p:nvSpPr>
          <p:cNvPr id="4" name="Slide Number Placeholder 3"/>
          <p:cNvSpPr>
            <a:spLocks noGrp="1"/>
          </p:cNvSpPr>
          <p:nvPr>
            <p:ph type="sldNum" sz="quarter" idx="5"/>
          </p:nvPr>
        </p:nvSpPr>
        <p:spPr/>
        <p:txBody>
          <a:bodyPr/>
          <a:lstStyle/>
          <a:p>
            <a:fld id="{62025ECC-3A5C-4DB3-BC49-E3E235A4EA34}" type="slidenum">
              <a:rPr lang="en-GB" smtClean="0"/>
              <a:t>18</a:t>
            </a:fld>
            <a:endParaRPr lang="en-GB"/>
          </a:p>
        </p:txBody>
      </p:sp>
    </p:spTree>
    <p:extLst>
      <p:ext uri="{BB962C8B-B14F-4D97-AF65-F5344CB8AC3E}">
        <p14:creationId xmlns:p14="http://schemas.microsoft.com/office/powerpoint/2010/main" val="122275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this information can help us better plan our time and help us incorporate these supplemental searching techniques into our usual processes with a lot less faff than manual creation</a:t>
            </a:r>
          </a:p>
          <a:p>
            <a:endParaRPr lang="en-GB" dirty="0"/>
          </a:p>
        </p:txBody>
      </p:sp>
      <p:sp>
        <p:nvSpPr>
          <p:cNvPr id="4" name="Slide Number Placeholder 3"/>
          <p:cNvSpPr>
            <a:spLocks noGrp="1"/>
          </p:cNvSpPr>
          <p:nvPr>
            <p:ph type="sldNum" sz="quarter" idx="5"/>
          </p:nvPr>
        </p:nvSpPr>
        <p:spPr/>
        <p:txBody>
          <a:bodyPr/>
          <a:lstStyle/>
          <a:p>
            <a:fld id="{62025ECC-3A5C-4DB3-BC49-E3E235A4EA34}" type="slidenum">
              <a:rPr lang="en-GB" smtClean="0"/>
              <a:t>19</a:t>
            </a:fld>
            <a:endParaRPr lang="en-GB"/>
          </a:p>
        </p:txBody>
      </p:sp>
    </p:spTree>
    <p:extLst>
      <p:ext uri="{BB962C8B-B14F-4D97-AF65-F5344CB8AC3E}">
        <p14:creationId xmlns:p14="http://schemas.microsoft.com/office/powerpoint/2010/main" val="9358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025ECC-3A5C-4DB3-BC49-E3E235A4EA34}" type="slidenum">
              <a:rPr lang="en-GB" smtClean="0"/>
              <a:t>20</a:t>
            </a:fld>
            <a:endParaRPr lang="en-GB"/>
          </a:p>
        </p:txBody>
      </p:sp>
    </p:spTree>
    <p:extLst>
      <p:ext uri="{BB962C8B-B14F-4D97-AF65-F5344CB8AC3E}">
        <p14:creationId xmlns:p14="http://schemas.microsoft.com/office/powerpoint/2010/main" val="36043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a:ea typeface="Lato"/>
                <a:cs typeface="Lato"/>
              </a:rPr>
              <a:t>Google web searches are valuable sources of grey literature and can enhance searching methods for systematic reviews and other evidence syntheses. Based on a database analysis of a recent SR of ours found that about 9% of the final included studies came from google searches, so google searches stand to contribute greatly to reviews.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2060"/>
              </a:solidFill>
              <a:latin typeface="Lato"/>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a:ea typeface="Lato"/>
                <a:cs typeface="Lato"/>
              </a:rPr>
              <a:t>However getting google results into a reference management software is problematic &amp; time-consuming, especially if there are a lot of records, and there is no consensus on best practice, some Information Specialists (IS) manually create records in ref software or avoid Google searches.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2060"/>
              </a:solidFill>
              <a:latin typeface="Lato"/>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a:ea typeface="Lato"/>
                <a:cs typeface="Lato"/>
              </a:rPr>
              <a:t>Our team paste Google search results into a Word doc for the researcher to screen and flag relevant records, which we add to Endnote manually. Alternative methods could be giving the researcher a search string and asking them to conduct and screen the searches themselves, and I’m sure some people do it differently still. Both these methods can prove difficult in deduplicating the results against the main body of the library.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2060"/>
              </a:solidFill>
              <a:latin typeface="Lato"/>
              <a:ea typeface="Lato"/>
              <a:cs typeface="Lato"/>
            </a:endParaRP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endParaRPr lang="en-GB" dirty="0">
              <a:solidFill>
                <a:srgbClr val="002060"/>
              </a:solidFill>
              <a:latin typeface="Lato"/>
              <a:ea typeface="Lato"/>
              <a:cs typeface="Lato"/>
            </a:endParaRPr>
          </a:p>
          <a:p>
            <a:pPr marL="0" indent="0">
              <a:buFont typeface="Arial,Sans-Serif"/>
              <a:buNone/>
            </a:pPr>
            <a:r>
              <a:rPr lang="en-GB" dirty="0">
                <a:solidFill>
                  <a:srgbClr val="002060"/>
                </a:solidFill>
                <a:latin typeface="Lato"/>
                <a:ea typeface="Lato"/>
                <a:cs typeface="Lato"/>
              </a:rPr>
              <a:t>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2060"/>
              </a:solidFill>
              <a:latin typeface="Lato"/>
              <a:ea typeface="Lato"/>
              <a:cs typeface="Lato"/>
            </a:endParaRPr>
          </a:p>
          <a:p>
            <a:endParaRPr lang="en-GB" dirty="0"/>
          </a:p>
        </p:txBody>
      </p:sp>
      <p:sp>
        <p:nvSpPr>
          <p:cNvPr id="4" name="Slide Number Placeholder 3"/>
          <p:cNvSpPr>
            <a:spLocks noGrp="1"/>
          </p:cNvSpPr>
          <p:nvPr>
            <p:ph type="sldNum" sz="quarter" idx="5"/>
          </p:nvPr>
        </p:nvSpPr>
        <p:spPr/>
        <p:txBody>
          <a:bodyPr/>
          <a:lstStyle/>
          <a:p>
            <a:fld id="{62025ECC-3A5C-4DB3-BC49-E3E235A4EA34}" type="slidenum">
              <a:rPr lang="en-GB" smtClean="0"/>
              <a:t>2</a:t>
            </a:fld>
            <a:endParaRPr lang="en-GB"/>
          </a:p>
        </p:txBody>
      </p:sp>
    </p:spTree>
    <p:extLst>
      <p:ext uri="{BB962C8B-B14F-4D97-AF65-F5344CB8AC3E}">
        <p14:creationId xmlns:p14="http://schemas.microsoft.com/office/powerpoint/2010/main" val="3171737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FFAF-63BC-6CB1-EAA4-9662B6332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60C45-089D-7BBE-C72A-C6637BA11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822C6-781A-CB8B-802E-06916930DC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7E94EC-CE16-E9D9-7FAE-F642C33A765B}"/>
              </a:ext>
            </a:extLst>
          </p:cNvPr>
          <p:cNvSpPr>
            <a:spLocks noGrp="1"/>
          </p:cNvSpPr>
          <p:nvPr>
            <p:ph type="sldNum" sz="quarter" idx="5"/>
          </p:nvPr>
        </p:nvSpPr>
        <p:spPr/>
        <p:txBody>
          <a:bodyPr/>
          <a:lstStyle/>
          <a:p>
            <a:fld id="{62025ECC-3A5C-4DB3-BC49-E3E235A4EA34}" type="slidenum">
              <a:rPr lang="en-GB" smtClean="0"/>
              <a:t>21</a:t>
            </a:fld>
            <a:endParaRPr lang="en-GB"/>
          </a:p>
        </p:txBody>
      </p:sp>
    </p:spTree>
    <p:extLst>
      <p:ext uri="{BB962C8B-B14F-4D97-AF65-F5344CB8AC3E}">
        <p14:creationId xmlns:p14="http://schemas.microsoft.com/office/powerpoint/2010/main" val="270572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We started with a pilot study looking at 50 records.</a:t>
            </a:r>
          </a:p>
          <a:p>
            <a:r>
              <a:rPr lang="en-GB" sz="1200" i="1" kern="1200" dirty="0">
                <a:solidFill>
                  <a:schemeClr val="tx1"/>
                </a:solidFill>
                <a:effectLst/>
                <a:latin typeface="+mn-lt"/>
                <a:ea typeface="+mn-ea"/>
                <a:cs typeface="+mn-cs"/>
              </a:rPr>
              <a:t>We used the following search string focussing on social care from a recent review, and on the left you can see an example of the Word document we create with the results copied and pasted in. This contains a title linked to the document, name of the author/organisation, plus a brief abstract (snippet) of the page contents. This is what we used as our basis.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7B3DB9-10E8-4511-947C-728C43E07EC3}" type="slidenum">
              <a:rPr lang="en-GB" smtClean="0"/>
              <a:t>3</a:t>
            </a:fld>
            <a:endParaRPr lang="en-GB"/>
          </a:p>
        </p:txBody>
      </p:sp>
    </p:spTree>
    <p:extLst>
      <p:ext uri="{BB962C8B-B14F-4D97-AF65-F5344CB8AC3E}">
        <p14:creationId xmlns:p14="http://schemas.microsoft.com/office/powerpoint/2010/main" val="395418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give an overview of the approaches we used in the pilot study, we chose these approaches as we had a varying level of experience with them across 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was manually populating a RIS template in notepad, then using a Mendeley click web extension to create citations from webpages.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also tried using ChatGPT, creating a word macro and using a web-scraping tool called </a:t>
            </a:r>
            <a:r>
              <a:rPr lang="en-GB" dirty="0" err="1"/>
              <a:t>dataminer</a:t>
            </a:r>
            <a:r>
              <a:rPr lang="en-GB" dirty="0"/>
              <a:t>.</a:t>
            </a:r>
          </a:p>
        </p:txBody>
      </p:sp>
      <p:sp>
        <p:nvSpPr>
          <p:cNvPr id="4" name="Slide Number Placeholder 3"/>
          <p:cNvSpPr>
            <a:spLocks noGrp="1"/>
          </p:cNvSpPr>
          <p:nvPr>
            <p:ph type="sldNum" sz="quarter" idx="5"/>
          </p:nvPr>
        </p:nvSpPr>
        <p:spPr/>
        <p:txBody>
          <a:bodyPr/>
          <a:lstStyle/>
          <a:p>
            <a:fld id="{62025ECC-3A5C-4DB3-BC49-E3E235A4EA34}" type="slidenum">
              <a:rPr lang="en-GB" smtClean="0"/>
              <a:t>4</a:t>
            </a:fld>
            <a:endParaRPr lang="en-GB"/>
          </a:p>
        </p:txBody>
      </p:sp>
    </p:spTree>
    <p:extLst>
      <p:ext uri="{BB962C8B-B14F-4D97-AF65-F5344CB8AC3E}">
        <p14:creationId xmlns:p14="http://schemas.microsoft.com/office/powerpoint/2010/main" val="114010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200" dirty="0"/>
              <a:t>We identified the main fields to be the title and the URL as these are the most necessary for screening, and the additional fields are desirable but not essential for screening decisions</a:t>
            </a:r>
          </a:p>
          <a:p>
            <a:pPr marL="0" indent="0">
              <a:buFont typeface="Arial"/>
              <a:buNone/>
            </a:pPr>
            <a:endParaRPr lang="en-GB" sz="1200" dirty="0"/>
          </a:p>
          <a:p>
            <a:pPr marL="0" indent="0">
              <a:buFont typeface="Arial"/>
              <a:buNone/>
            </a:pPr>
            <a:r>
              <a:rPr lang="en-GB" sz="1200" dirty="0"/>
              <a:t>We created the GS records for the pilot study by using overlapping results from two separate IS Google searches. Although we took steps to make these searches the same (done on same day, in incognito etc), there were only 39 records which overlapped which became the GS. The analysis for each approach was only limited to the number of GS records retrieved so the numbers for comparison did differ here – macros mushed records together for example and the data-miner search was done on a different day.</a:t>
            </a:r>
          </a:p>
          <a:p>
            <a:pPr marL="0" indent="0">
              <a:buFont typeface="Arial"/>
              <a:buNone/>
            </a:pPr>
            <a:endParaRPr lang="en-GB" sz="1200" dirty="0"/>
          </a:p>
          <a:p>
            <a:pPr marL="0" indent="0">
              <a:buFont typeface="Arial"/>
              <a:buNone/>
            </a:pPr>
            <a:r>
              <a:rPr lang="en-GB" sz="1200" dirty="0"/>
              <a:t>we measured how long each step took us and also measured the accuracy &amp; completeness of each record, as well as if any records had missing or partially missing data</a:t>
            </a:r>
          </a:p>
          <a:p>
            <a:pPr marL="0" indent="0">
              <a:buFont typeface="Arial"/>
              <a:buNone/>
            </a:pPr>
            <a:endParaRPr lang="en-US" sz="1200" dirty="0"/>
          </a:p>
          <a:p>
            <a:pPr marL="171450" indent="-171450">
              <a:buFont typeface="Arial"/>
              <a:buChar char="•"/>
            </a:pPr>
            <a:endParaRPr lang="en-GB" sz="1200" dirty="0"/>
          </a:p>
        </p:txBody>
      </p:sp>
      <p:sp>
        <p:nvSpPr>
          <p:cNvPr id="4" name="Slide Number Placeholder 3"/>
          <p:cNvSpPr>
            <a:spLocks noGrp="1"/>
          </p:cNvSpPr>
          <p:nvPr>
            <p:ph type="sldNum" sz="quarter" idx="5"/>
          </p:nvPr>
        </p:nvSpPr>
        <p:spPr/>
        <p:txBody>
          <a:bodyPr/>
          <a:lstStyle/>
          <a:p>
            <a:fld id="{62025ECC-3A5C-4DB3-BC49-E3E235A4EA34}" type="slidenum">
              <a:rPr lang="en-GB" smtClean="0"/>
              <a:t>5</a:t>
            </a:fld>
            <a:endParaRPr lang="en-GB"/>
          </a:p>
        </p:txBody>
      </p:sp>
    </p:spTree>
    <p:extLst>
      <p:ext uri="{BB962C8B-B14F-4D97-AF65-F5344CB8AC3E}">
        <p14:creationId xmlns:p14="http://schemas.microsoft.com/office/powerpoint/2010/main" val="146087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results of the pilot study showed us that using Chat-GPT and Data-Miner were the fastest methods for producing RIS files, and both were 100% complete. We had a lot of variation with Chat-GPT accuracy but this is because our IS did different things, despite agreeing on a process beforehand.</a:t>
            </a:r>
          </a:p>
          <a:p>
            <a:endParaRPr lang="en-GB" dirty="0"/>
          </a:p>
          <a:p>
            <a:r>
              <a:rPr lang="en-GB" dirty="0"/>
              <a:t>Data-Miner was 100% accurate in the TI-URL fields. Worth noting this accuracy is for the main fields only. We did look at the </a:t>
            </a:r>
            <a:r>
              <a:rPr lang="en-GB" dirty="0" err="1"/>
              <a:t>add.fields</a:t>
            </a:r>
            <a:r>
              <a:rPr lang="en-GB" dirty="0"/>
              <a:t> and an interesting, but not surprising result,  </a:t>
            </a:r>
            <a:r>
              <a:rPr lang="en-GB"/>
              <a:t>is that </a:t>
            </a:r>
            <a:r>
              <a:rPr lang="en-GB" dirty="0"/>
              <a:t>ChatGPT was 0% accurate as it generated all abs, despite instructions not to</a:t>
            </a:r>
          </a:p>
          <a:p>
            <a:endParaRPr lang="en-GB" dirty="0"/>
          </a:p>
          <a:p>
            <a:r>
              <a:rPr lang="en-GB" dirty="0"/>
              <a:t>From these results we wanted to do a scale up study on a larger sample size, focussing on Data-Miner and Chat-GPT. </a:t>
            </a:r>
          </a:p>
        </p:txBody>
      </p:sp>
      <p:sp>
        <p:nvSpPr>
          <p:cNvPr id="4" name="Slide Number Placeholder 3"/>
          <p:cNvSpPr>
            <a:spLocks noGrp="1"/>
          </p:cNvSpPr>
          <p:nvPr>
            <p:ph type="sldNum" sz="quarter" idx="5"/>
          </p:nvPr>
        </p:nvSpPr>
        <p:spPr/>
        <p:txBody>
          <a:bodyPr/>
          <a:lstStyle/>
          <a:p>
            <a:fld id="{62025ECC-3A5C-4DB3-BC49-E3E235A4EA34}" type="slidenum">
              <a:rPr lang="en-GB" smtClean="0"/>
              <a:t>6</a:t>
            </a:fld>
            <a:endParaRPr lang="en-GB"/>
          </a:p>
        </p:txBody>
      </p:sp>
    </p:spTree>
    <p:extLst>
      <p:ext uri="{BB962C8B-B14F-4D97-AF65-F5344CB8AC3E}">
        <p14:creationId xmlns:p14="http://schemas.microsoft.com/office/powerpoint/2010/main" val="136655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025ECC-3A5C-4DB3-BC49-E3E235A4EA34}" type="slidenum">
              <a:rPr lang="en-GB" smtClean="0"/>
              <a:t>8</a:t>
            </a:fld>
            <a:endParaRPr lang="en-GB"/>
          </a:p>
        </p:txBody>
      </p:sp>
    </p:spTree>
    <p:extLst>
      <p:ext uri="{BB962C8B-B14F-4D97-AF65-F5344CB8AC3E}">
        <p14:creationId xmlns:p14="http://schemas.microsoft.com/office/powerpoint/2010/main" val="391574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more details on the approaches we took in the scale up study, both the </a:t>
            </a:r>
            <a:r>
              <a:rPr lang="en-GB" dirty="0" err="1"/>
              <a:t>chatgpt</a:t>
            </a:r>
            <a:r>
              <a:rPr lang="en-GB" dirty="0"/>
              <a:t> approaches used a very similar prompt, with few words changed to give more context. The main difference is that method 1, URL only, involved opening the URLs from the Word document and copying them directly into </a:t>
            </a:r>
            <a:r>
              <a:rPr lang="en-GB" dirty="0" err="1"/>
              <a:t>chatgpt</a:t>
            </a:r>
            <a:r>
              <a:rPr lang="en-GB" dirty="0"/>
              <a:t>, whereas the second method, text from word, involved copying the text from the word document into </a:t>
            </a:r>
            <a:r>
              <a:rPr lang="en-GB" dirty="0" err="1"/>
              <a:t>chatgpt</a:t>
            </a:r>
            <a:r>
              <a:rPr lang="en-GB" dirty="0"/>
              <a:t>, including the google snippet. Both chat-</a:t>
            </a:r>
            <a:r>
              <a:rPr lang="en-GB" dirty="0" err="1"/>
              <a:t>gpt</a:t>
            </a:r>
            <a:r>
              <a:rPr lang="en-GB" dirty="0"/>
              <a:t> methods used version 5.5. </a:t>
            </a:r>
          </a:p>
        </p:txBody>
      </p:sp>
      <p:sp>
        <p:nvSpPr>
          <p:cNvPr id="4" name="Slide Number Placeholder 3"/>
          <p:cNvSpPr>
            <a:spLocks noGrp="1"/>
          </p:cNvSpPr>
          <p:nvPr>
            <p:ph type="sldNum" sz="quarter" idx="5"/>
          </p:nvPr>
        </p:nvSpPr>
        <p:spPr/>
        <p:txBody>
          <a:bodyPr/>
          <a:lstStyle/>
          <a:p>
            <a:fld id="{62025ECC-3A5C-4DB3-BC49-E3E235A4EA34}" type="slidenum">
              <a:rPr lang="en-GB" smtClean="0"/>
              <a:t>9</a:t>
            </a:fld>
            <a:endParaRPr lang="en-GB"/>
          </a:p>
        </p:txBody>
      </p:sp>
    </p:spTree>
    <p:extLst>
      <p:ext uri="{BB962C8B-B14F-4D97-AF65-F5344CB8AC3E}">
        <p14:creationId xmlns:p14="http://schemas.microsoft.com/office/powerpoint/2010/main" val="114010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C7A5-0968-8FB3-C2F0-06D6BD25A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61D30-039C-0B94-4858-91263D588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EE3F4-422A-3BFA-C30E-1185BD8070B0}"/>
              </a:ext>
            </a:extLst>
          </p:cNvPr>
          <p:cNvSpPr>
            <a:spLocks noGrp="1"/>
          </p:cNvSpPr>
          <p:nvPr>
            <p:ph type="body" idx="1"/>
          </p:nvPr>
        </p:nvSpPr>
        <p:spPr/>
        <p:txBody>
          <a:bodyPr/>
          <a:lstStyle/>
          <a:p>
            <a:r>
              <a:rPr lang="en-GB" dirty="0"/>
              <a:t>This is an example of the prompt used for Chat-GPT, which we actually got Chat-GPT to write itself. We had lots of issues with the pilot prompt regarding hallucinating abstracts, so we wanted to ensure the instructions were clear and thought </a:t>
            </a:r>
            <a:r>
              <a:rPr lang="en-GB" dirty="0" err="1"/>
              <a:t>chatgpt</a:t>
            </a:r>
            <a:r>
              <a:rPr lang="en-GB" dirty="0"/>
              <a:t> would know the best way to tell itself to do that. </a:t>
            </a:r>
          </a:p>
        </p:txBody>
      </p:sp>
      <p:sp>
        <p:nvSpPr>
          <p:cNvPr id="4" name="Slide Number Placeholder 3">
            <a:extLst>
              <a:ext uri="{FF2B5EF4-FFF2-40B4-BE49-F238E27FC236}">
                <a16:creationId xmlns:a16="http://schemas.microsoft.com/office/drawing/2014/main" id="{77240299-D741-263D-6E46-6817A2313186}"/>
              </a:ext>
            </a:extLst>
          </p:cNvPr>
          <p:cNvSpPr>
            <a:spLocks noGrp="1"/>
          </p:cNvSpPr>
          <p:nvPr>
            <p:ph type="sldNum" sz="quarter" idx="5"/>
          </p:nvPr>
        </p:nvSpPr>
        <p:spPr/>
        <p:txBody>
          <a:bodyPr/>
          <a:lstStyle/>
          <a:p>
            <a:fld id="{62025ECC-3A5C-4DB3-BC49-E3E235A4EA34}" type="slidenum">
              <a:rPr lang="en-GB" smtClean="0"/>
              <a:t>10</a:t>
            </a:fld>
            <a:endParaRPr lang="en-GB"/>
          </a:p>
        </p:txBody>
      </p:sp>
    </p:spTree>
    <p:extLst>
      <p:ext uri="{BB962C8B-B14F-4D97-AF65-F5344CB8AC3E}">
        <p14:creationId xmlns:p14="http://schemas.microsoft.com/office/powerpoint/2010/main" val="207768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FF0DC6-26F9-6B27-77A2-C470BD71CA43}"/>
              </a:ext>
            </a:extLst>
          </p:cNvPr>
          <p:cNvPicPr>
            <a:picLocks noChangeAspect="1"/>
          </p:cNvPicPr>
          <p:nvPr userDrawn="1"/>
        </p:nvPicPr>
        <p:blipFill>
          <a:blip r:embed="rId2"/>
          <a:srcRect b="85821"/>
          <a:stretch>
            <a:fillRect/>
          </a:stretch>
        </p:blipFill>
        <p:spPr>
          <a:xfrm>
            <a:off x="2382983" y="5868250"/>
            <a:ext cx="9956799" cy="1058853"/>
          </a:xfrm>
          <a:prstGeom prst="rect">
            <a:avLst/>
          </a:prstGeom>
        </p:spPr>
      </p:pic>
      <p:sp>
        <p:nvSpPr>
          <p:cNvPr id="2" name="Title 1">
            <a:extLst>
              <a:ext uri="{FF2B5EF4-FFF2-40B4-BE49-F238E27FC236}">
                <a16:creationId xmlns:a16="http://schemas.microsoft.com/office/drawing/2014/main" id="{3140A091-EF05-B4E3-A469-2D6F6FE66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542EC8-482A-9A40-9634-674AB7988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14FFB6-4F79-2718-193E-46E96E7CE663}"/>
              </a:ext>
            </a:extLst>
          </p:cNvPr>
          <p:cNvSpPr>
            <a:spLocks noGrp="1"/>
          </p:cNvSpPr>
          <p:nvPr>
            <p:ph type="dt" sz="half" idx="10"/>
          </p:nvPr>
        </p:nvSpPr>
        <p:spPr>
          <a:xfrm>
            <a:off x="838200" y="6356350"/>
            <a:ext cx="2357582" cy="365125"/>
          </a:xfrm>
        </p:spPr>
        <p:txBody>
          <a:body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C31C83BE-71C6-1B07-1A89-8FDCF1780F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E6410A-6303-2604-E501-1DFCDB856554}"/>
              </a:ext>
            </a:extLst>
          </p:cNvPr>
          <p:cNvSpPr>
            <a:spLocks noGrp="1"/>
          </p:cNvSpPr>
          <p:nvPr>
            <p:ph type="sldNum" sz="quarter" idx="12"/>
          </p:nvPr>
        </p:nvSpPr>
        <p:spPr/>
        <p:txBody>
          <a:bodyPr/>
          <a:lstStyle/>
          <a:p>
            <a:fld id="{464C03C0-2D05-4881-868C-406C82AFDA07}" type="slidenum">
              <a:rPr lang="en-GB" smtClean="0"/>
              <a:t>‹#›</a:t>
            </a:fld>
            <a:endParaRPr lang="en-GB"/>
          </a:p>
        </p:txBody>
      </p:sp>
      <p:pic>
        <p:nvPicPr>
          <p:cNvPr id="7" name="Picture 6">
            <a:extLst>
              <a:ext uri="{FF2B5EF4-FFF2-40B4-BE49-F238E27FC236}">
                <a16:creationId xmlns:a16="http://schemas.microsoft.com/office/drawing/2014/main" id="{A6DC28BD-647F-49C7-15EA-BACB24E27524}"/>
              </a:ext>
            </a:extLst>
          </p:cNvPr>
          <p:cNvPicPr>
            <a:picLocks noChangeAspect="1"/>
          </p:cNvPicPr>
          <p:nvPr userDrawn="1"/>
        </p:nvPicPr>
        <p:blipFill>
          <a:blip r:embed="rId3"/>
          <a:stretch>
            <a:fillRect/>
          </a:stretch>
        </p:blipFill>
        <p:spPr>
          <a:xfrm>
            <a:off x="304800" y="6102108"/>
            <a:ext cx="914399" cy="676248"/>
          </a:xfrm>
          <a:prstGeom prst="rect">
            <a:avLst/>
          </a:prstGeom>
        </p:spPr>
      </p:pic>
    </p:spTree>
    <p:extLst>
      <p:ext uri="{BB962C8B-B14F-4D97-AF65-F5344CB8AC3E}">
        <p14:creationId xmlns:p14="http://schemas.microsoft.com/office/powerpoint/2010/main" val="23913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3FF8-6804-CC2E-5B97-F34296690D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43B9A0-F093-53BC-44A3-FDF12902D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DED62-F919-C819-5641-C1B523711DCF}"/>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734E2395-FF77-BDE6-E0F9-3248BE61A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E31544-2A34-DDF2-18ED-86670C472EE6}"/>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63781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D715A-A79A-DE33-982F-B5646D606D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D416D-3078-B0CF-282F-45BDB534D5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B546D-6A00-1C9C-F0D3-EECE29B5582E}"/>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E9D5AC9A-3176-3579-BAB9-D7B0B9CB08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FA6E3-B41D-5B22-835A-37286E42BEDF}"/>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68796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2B29-38FD-F6C6-9365-71558627B5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D7FDB5-C336-DA27-F72D-BB75EC3A2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04631-5DBF-0C25-5B86-A8B0D3520DF0}"/>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1F39B213-7294-AC8B-E7F9-2CCC8CE28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D3499-9652-15EA-82FC-8964B1B11580}"/>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244338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7415-181C-6AD3-BD53-CDBAF3A70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E21C82-1828-7E5E-9244-8CDF18F08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7F0F4-8E34-FE69-1E41-2D35DC13D1BE}"/>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C15CDCB5-F59D-9BAC-FF0A-D6AFB8387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68C6C-0D70-B41B-F6C0-4AFE72D17EE2}"/>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96320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973E-8FEC-51DA-7932-4861C11E45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E790F1-1614-1943-4AC9-BF5CCD885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502489-0C15-69EF-1BDB-99C17A75C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83FEF-9FBA-9439-4087-9894C5C7603C}"/>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6" name="Footer Placeholder 5">
            <a:extLst>
              <a:ext uri="{FF2B5EF4-FFF2-40B4-BE49-F238E27FC236}">
                <a16:creationId xmlns:a16="http://schemas.microsoft.com/office/drawing/2014/main" id="{2B9DB540-6A37-2C11-8717-17EFDA246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159ADD-2EE4-2B9C-7038-D6C972086499}"/>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61837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6BF5-3381-67AC-70FE-AA8161ED58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25B090-3294-2AE3-C641-4A3DC2BBA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17C0E6-1341-8B21-0484-F89EC7E3DE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EF0CEC-81D8-064B-621D-172DD3416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5A281-4DB7-BEE2-EFFC-D4CC5EAD8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C869A5-F790-151D-7DFF-3476336EEBAE}"/>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8" name="Footer Placeholder 7">
            <a:extLst>
              <a:ext uri="{FF2B5EF4-FFF2-40B4-BE49-F238E27FC236}">
                <a16:creationId xmlns:a16="http://schemas.microsoft.com/office/drawing/2014/main" id="{5CB7E916-14CC-85A0-6F52-3F62C537E1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6888EA-CACE-9233-297B-FA04BEC2775B}"/>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36977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71C9-4DA2-13CB-0BBB-72EAD82103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7BEE7D-C40E-2221-367A-0CADB453A828}"/>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4" name="Footer Placeholder 3">
            <a:extLst>
              <a:ext uri="{FF2B5EF4-FFF2-40B4-BE49-F238E27FC236}">
                <a16:creationId xmlns:a16="http://schemas.microsoft.com/office/drawing/2014/main" id="{F2ECA4B9-CB05-AC12-9445-C32AAC38EE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C0E2FF-DF45-72B1-CEDD-68DC1937D36A}"/>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52389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227ED-2BA1-AA86-4F9E-E56C7B519182}"/>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3" name="Footer Placeholder 2">
            <a:extLst>
              <a:ext uri="{FF2B5EF4-FFF2-40B4-BE49-F238E27FC236}">
                <a16:creationId xmlns:a16="http://schemas.microsoft.com/office/drawing/2014/main" id="{2B23F6F4-3EAC-8FCD-2686-5E9C642850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572011-E49E-8A91-DFFA-9311FAB30CE8}"/>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24413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185B-3A52-0258-708A-0733BA6DF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574455-2BE6-1421-A00F-157CBEF3C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A97F77-4F9C-A0F6-E719-B7F0933E4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9F1A1-49FB-6CC8-3869-754F6B8757EF}"/>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6" name="Footer Placeholder 5">
            <a:extLst>
              <a:ext uri="{FF2B5EF4-FFF2-40B4-BE49-F238E27FC236}">
                <a16:creationId xmlns:a16="http://schemas.microsoft.com/office/drawing/2014/main" id="{9EBDD4CE-CB76-ACBA-631F-E36EA192A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A57A79-02F5-6383-97E2-BA542B8D6167}"/>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234676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B8C1-7172-20FC-93DC-7DA4F7DB3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AF2AFA-86B3-3335-1CCA-5C4CAD8F8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E76704-4AC6-3B7C-AA2F-18FC9B6F0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5A53C-6C83-5827-F504-8686590132AF}"/>
              </a:ext>
            </a:extLst>
          </p:cNvPr>
          <p:cNvSpPr>
            <a:spLocks noGrp="1"/>
          </p:cNvSpPr>
          <p:nvPr>
            <p:ph type="dt" sz="half" idx="10"/>
          </p:nvPr>
        </p:nvSpPr>
        <p:spPr/>
        <p:txBody>
          <a:bodyPr/>
          <a:lstStyle/>
          <a:p>
            <a:fld id="{85F2D7B6-D0D1-4367-BEFC-3277DC48520A}" type="datetimeFigureOut">
              <a:rPr lang="en-GB" smtClean="0"/>
              <a:t>10/06/2026</a:t>
            </a:fld>
            <a:endParaRPr lang="en-GB"/>
          </a:p>
        </p:txBody>
      </p:sp>
      <p:sp>
        <p:nvSpPr>
          <p:cNvPr id="6" name="Footer Placeholder 5">
            <a:extLst>
              <a:ext uri="{FF2B5EF4-FFF2-40B4-BE49-F238E27FC236}">
                <a16:creationId xmlns:a16="http://schemas.microsoft.com/office/drawing/2014/main" id="{38951264-455A-B842-46FD-5F83837B1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89F700-65AE-62CB-8CEE-CC410F1DE85D}"/>
              </a:ext>
            </a:extLst>
          </p:cNvPr>
          <p:cNvSpPr>
            <a:spLocks noGrp="1"/>
          </p:cNvSpPr>
          <p:nvPr>
            <p:ph type="sldNum" sz="quarter" idx="12"/>
          </p:nvPr>
        </p:nvSpPr>
        <p:spPr/>
        <p:txBody>
          <a:bodyPr/>
          <a:lstStyle/>
          <a:p>
            <a:fld id="{464C03C0-2D05-4881-868C-406C82AFDA07}" type="slidenum">
              <a:rPr lang="en-GB" smtClean="0"/>
              <a:t>‹#›</a:t>
            </a:fld>
            <a:endParaRPr lang="en-GB"/>
          </a:p>
        </p:txBody>
      </p:sp>
    </p:spTree>
    <p:extLst>
      <p:ext uri="{BB962C8B-B14F-4D97-AF65-F5344CB8AC3E}">
        <p14:creationId xmlns:p14="http://schemas.microsoft.com/office/powerpoint/2010/main" val="396022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B1221-DF9C-52D7-CE36-C9CD15780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37196A-67DB-FFCA-7383-71EDCD378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168F0A-0C47-EDEA-9506-B67345664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2D7B6-D0D1-4367-BEFC-3277DC48520A}" type="datetimeFigureOut">
              <a:rPr lang="en-GB" smtClean="0"/>
              <a:t>10/06/2026</a:t>
            </a:fld>
            <a:endParaRPr lang="en-GB"/>
          </a:p>
        </p:txBody>
      </p:sp>
      <p:sp>
        <p:nvSpPr>
          <p:cNvPr id="5" name="Footer Placeholder 4">
            <a:extLst>
              <a:ext uri="{FF2B5EF4-FFF2-40B4-BE49-F238E27FC236}">
                <a16:creationId xmlns:a16="http://schemas.microsoft.com/office/drawing/2014/main" id="{EE11F54A-1F84-814C-E16C-5C95980B4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D56A8-5B86-21A5-5F9E-9A5C1E5BC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C03C0-2D05-4881-868C-406C82AFDA07}" type="slidenum">
              <a:rPr lang="en-GB" smtClean="0"/>
              <a:t>‹#›</a:t>
            </a:fld>
            <a:endParaRPr lang="en-GB"/>
          </a:p>
        </p:txBody>
      </p:sp>
      <p:pic>
        <p:nvPicPr>
          <p:cNvPr id="7" name="Picture 6">
            <a:extLst>
              <a:ext uri="{FF2B5EF4-FFF2-40B4-BE49-F238E27FC236}">
                <a16:creationId xmlns:a16="http://schemas.microsoft.com/office/drawing/2014/main" id="{3E6A53E9-EECA-1053-6E51-D03E2D463937}"/>
              </a:ext>
            </a:extLst>
          </p:cNvPr>
          <p:cNvPicPr>
            <a:picLocks noChangeAspect="1"/>
          </p:cNvPicPr>
          <p:nvPr userDrawn="1"/>
        </p:nvPicPr>
        <p:blipFill>
          <a:blip r:embed="rId13"/>
          <a:stretch>
            <a:fillRect/>
          </a:stretch>
        </p:blipFill>
        <p:spPr>
          <a:xfrm>
            <a:off x="304800" y="6102108"/>
            <a:ext cx="914399" cy="676248"/>
          </a:xfrm>
          <a:prstGeom prst="rect">
            <a:avLst/>
          </a:prstGeom>
        </p:spPr>
      </p:pic>
      <p:pic>
        <p:nvPicPr>
          <p:cNvPr id="8" name="Picture 7">
            <a:extLst>
              <a:ext uri="{FF2B5EF4-FFF2-40B4-BE49-F238E27FC236}">
                <a16:creationId xmlns:a16="http://schemas.microsoft.com/office/drawing/2014/main" id="{3CF0EF52-0AEA-1181-CB7F-B1212FB394C1}"/>
              </a:ext>
            </a:extLst>
          </p:cNvPr>
          <p:cNvPicPr>
            <a:picLocks noChangeAspect="1"/>
          </p:cNvPicPr>
          <p:nvPr userDrawn="1"/>
        </p:nvPicPr>
        <p:blipFill>
          <a:blip r:embed="rId14"/>
          <a:srcRect b="85821"/>
          <a:stretch>
            <a:fillRect/>
          </a:stretch>
        </p:blipFill>
        <p:spPr>
          <a:xfrm>
            <a:off x="2382983" y="5868250"/>
            <a:ext cx="9956799" cy="1058853"/>
          </a:xfrm>
          <a:prstGeom prst="rect">
            <a:avLst/>
          </a:prstGeom>
        </p:spPr>
      </p:pic>
    </p:spTree>
    <p:extLst>
      <p:ext uri="{BB962C8B-B14F-4D97-AF65-F5344CB8AC3E}">
        <p14:creationId xmlns:p14="http://schemas.microsoft.com/office/powerpoint/2010/main" val="158648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3_9E49AF2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27_A0CDB0BE.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ular object with white text&#10;&#10;AI-generated content may be incorrect.">
            <a:extLst>
              <a:ext uri="{FF2B5EF4-FFF2-40B4-BE49-F238E27FC236}">
                <a16:creationId xmlns:a16="http://schemas.microsoft.com/office/drawing/2014/main" id="{CE4E28CB-D5A4-0528-93BF-0E0B2F68B40D}"/>
              </a:ext>
            </a:extLst>
          </p:cNvPr>
          <p:cNvPicPr>
            <a:picLocks noChangeAspect="1"/>
          </p:cNvPicPr>
          <p:nvPr/>
        </p:nvPicPr>
        <p:blipFill>
          <a:blip r:embed="rId3">
            <a:extLst>
              <a:ext uri="{28A0092B-C50C-407E-A947-70E740481C1C}">
                <a14:useLocalDpi xmlns:a14="http://schemas.microsoft.com/office/drawing/2010/main" val="0"/>
              </a:ext>
            </a:extLst>
          </a:blip>
          <a:srcRect t="9832" b="14920"/>
          <a:stretch>
            <a:fillRect/>
          </a:stretch>
        </p:blipFill>
        <p:spPr>
          <a:xfrm>
            <a:off x="0" y="876425"/>
            <a:ext cx="12192000" cy="5105150"/>
          </a:xfrm>
          <a:prstGeom prst="rect">
            <a:avLst/>
          </a:prstGeom>
        </p:spPr>
      </p:pic>
      <p:sp>
        <p:nvSpPr>
          <p:cNvPr id="5" name="TextBox 4">
            <a:extLst>
              <a:ext uri="{FF2B5EF4-FFF2-40B4-BE49-F238E27FC236}">
                <a16:creationId xmlns:a16="http://schemas.microsoft.com/office/drawing/2014/main" id="{53F784DC-883F-3C68-2A60-647F6FCD196D}"/>
              </a:ext>
            </a:extLst>
          </p:cNvPr>
          <p:cNvSpPr txBox="1"/>
          <p:nvPr/>
        </p:nvSpPr>
        <p:spPr>
          <a:xfrm>
            <a:off x="1186070" y="1023177"/>
            <a:ext cx="10340671" cy="1938992"/>
          </a:xfrm>
          <a:prstGeom prst="rect">
            <a:avLst/>
          </a:prstGeom>
          <a:noFill/>
          <a:ln>
            <a:noFill/>
          </a:ln>
        </p:spPr>
        <p:txBody>
          <a:bodyPr wrap="square" lIns="91440" tIns="45720" rIns="91440" bIns="45720" rtlCol="0" anchor="t">
            <a:spAutoFit/>
          </a:bodyPr>
          <a:lstStyle/>
          <a:p>
            <a:r>
              <a:rPr lang="en-GB" sz="4000" dirty="0">
                <a:solidFill>
                  <a:srgbClr val="FFFFFF"/>
                </a:solidFill>
                <a:latin typeface="Lato"/>
                <a:ea typeface="Lato"/>
                <a:cs typeface="Lato"/>
              </a:rPr>
              <a:t>What is most effective method to get Google search results into a RIS file format?</a:t>
            </a:r>
          </a:p>
        </p:txBody>
      </p:sp>
      <p:sp>
        <p:nvSpPr>
          <p:cNvPr id="2" name="TextBox 1">
            <a:extLst>
              <a:ext uri="{FF2B5EF4-FFF2-40B4-BE49-F238E27FC236}">
                <a16:creationId xmlns:a16="http://schemas.microsoft.com/office/drawing/2014/main" id="{FE3F3196-E874-EA50-3F30-A2CF50CDBEF4}"/>
              </a:ext>
            </a:extLst>
          </p:cNvPr>
          <p:cNvSpPr txBox="1"/>
          <p:nvPr/>
        </p:nvSpPr>
        <p:spPr>
          <a:xfrm>
            <a:off x="1186070" y="3949699"/>
            <a:ext cx="10340671" cy="1754326"/>
          </a:xfrm>
          <a:prstGeom prst="rect">
            <a:avLst/>
          </a:prstGeom>
          <a:noFill/>
          <a:ln>
            <a:noFill/>
          </a:ln>
        </p:spPr>
        <p:txBody>
          <a:bodyPr wrap="square" lIns="91440" tIns="45720" rIns="91440" bIns="45720" rtlCol="0" anchor="t">
            <a:spAutoFit/>
          </a:bodyPr>
          <a:lstStyle/>
          <a:p>
            <a:r>
              <a:rPr lang="en-GB" dirty="0">
                <a:solidFill>
                  <a:schemeClr val="bg1"/>
                </a:solidFill>
                <a:latin typeface="Lato"/>
                <a:ea typeface="Lato"/>
                <a:cs typeface="Lato"/>
              </a:rPr>
              <a:t>Gemma Madigan Johnson</a:t>
            </a:r>
          </a:p>
          <a:p>
            <a:r>
              <a:rPr lang="en-GB" dirty="0">
                <a:solidFill>
                  <a:schemeClr val="bg1"/>
                </a:solidFill>
                <a:latin typeface="Lato"/>
                <a:ea typeface="Lato"/>
                <a:cs typeface="Lato"/>
              </a:rPr>
              <a:t>Natalie King</a:t>
            </a:r>
          </a:p>
          <a:p>
            <a:r>
              <a:rPr lang="en-GB" dirty="0">
                <a:solidFill>
                  <a:schemeClr val="bg1"/>
                </a:solidFill>
                <a:latin typeface="Lato"/>
                <a:ea typeface="Lato"/>
                <a:cs typeface="Lato"/>
              </a:rPr>
              <a:t>Judy Wright</a:t>
            </a:r>
          </a:p>
          <a:p>
            <a:endParaRPr lang="en-GB" dirty="0">
              <a:solidFill>
                <a:schemeClr val="bg1"/>
              </a:solidFill>
              <a:latin typeface="Lato"/>
              <a:ea typeface="Lato"/>
              <a:cs typeface="Lato"/>
            </a:endParaRPr>
          </a:p>
          <a:p>
            <a:r>
              <a:rPr lang="en-GB" dirty="0">
                <a:solidFill>
                  <a:schemeClr val="bg1"/>
                </a:solidFill>
                <a:latin typeface="Lato"/>
                <a:ea typeface="Lato"/>
                <a:cs typeface="Lato"/>
              </a:rPr>
              <a:t>Information Specialists </a:t>
            </a:r>
          </a:p>
          <a:p>
            <a:r>
              <a:rPr lang="en-GB" dirty="0">
                <a:solidFill>
                  <a:schemeClr val="bg1"/>
                </a:solidFill>
                <a:latin typeface="Lato"/>
                <a:ea typeface="Lato"/>
                <a:cs typeface="Lato"/>
              </a:rPr>
              <a:t>Leeds Institute of Health Science, University of Leeds</a:t>
            </a:r>
            <a:endParaRPr lang="en-GB" dirty="0">
              <a:solidFill>
                <a:schemeClr val="bg1"/>
              </a:solidFill>
            </a:endParaRPr>
          </a:p>
        </p:txBody>
      </p:sp>
      <p:pic>
        <p:nvPicPr>
          <p:cNvPr id="10" name="Picture 9">
            <a:extLst>
              <a:ext uri="{FF2B5EF4-FFF2-40B4-BE49-F238E27FC236}">
                <a16:creationId xmlns:a16="http://schemas.microsoft.com/office/drawing/2014/main" id="{9FC7F96B-D9B1-776E-54A4-1CCF05EC8606}"/>
              </a:ext>
            </a:extLst>
          </p:cNvPr>
          <p:cNvPicPr>
            <a:picLocks noChangeAspect="1"/>
          </p:cNvPicPr>
          <p:nvPr/>
        </p:nvPicPr>
        <p:blipFill>
          <a:blip r:embed="rId4"/>
          <a:stretch>
            <a:fillRect/>
          </a:stretch>
        </p:blipFill>
        <p:spPr>
          <a:xfrm>
            <a:off x="0" y="-95262"/>
            <a:ext cx="12192000" cy="989328"/>
          </a:xfrm>
          <a:prstGeom prst="rect">
            <a:avLst/>
          </a:prstGeom>
        </p:spPr>
      </p:pic>
    </p:spTree>
    <p:extLst>
      <p:ext uri="{BB962C8B-B14F-4D97-AF65-F5344CB8AC3E}">
        <p14:creationId xmlns:p14="http://schemas.microsoft.com/office/powerpoint/2010/main" val="81405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6834-63EC-667F-2942-AAE9332EF0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453E8C-08BF-C3CD-7C01-F3E1B8AB74F8}"/>
              </a:ext>
            </a:extLst>
          </p:cNvPr>
          <p:cNvSpPr txBox="1"/>
          <p:nvPr/>
        </p:nvSpPr>
        <p:spPr>
          <a:xfrm>
            <a:off x="858826" y="267374"/>
            <a:ext cx="11047751" cy="6175345"/>
          </a:xfrm>
          <a:prstGeom prst="rect">
            <a:avLst/>
          </a:prstGeom>
          <a:noFill/>
        </p:spPr>
        <p:txBody>
          <a:bodyPr wrap="square">
            <a:spAutoFit/>
          </a:bodyPr>
          <a:lstStyle/>
          <a:p>
            <a:pPr algn="l" rtl="0" fontAlgn="base">
              <a:lnSpc>
                <a:spcPts val="1466"/>
              </a:lnSpc>
              <a:spcBef>
                <a:spcPts val="1200"/>
              </a:spcBef>
              <a:spcAft>
                <a:spcPts val="1200"/>
              </a:spcAft>
              <a:buNone/>
            </a:pPr>
            <a:r>
              <a:rPr lang="en-GB" b="0" i="0" dirty="0">
                <a:solidFill>
                  <a:srgbClr val="1F497D"/>
                </a:solidFill>
                <a:effectLst/>
                <a:latin typeface="Arial" panose="020B0604020202020204" pitchFamily="34" charset="0"/>
              </a:rPr>
              <a:t>You are assisting with data extraction for a systematic review. I will provide a list of URLs. For each URL, follow these instructions carefully.  </a:t>
            </a:r>
            <a:endParaRPr lang="en-GB" b="0" i="0" dirty="0">
              <a:solidFill>
                <a:srgbClr val="000000"/>
              </a:solidFill>
              <a:effectLst/>
              <a:latin typeface="Segoe UI" panose="020B0502040204020203" pitchFamily="34" charset="0"/>
            </a:endParaRPr>
          </a:p>
          <a:p>
            <a:pPr algn="l" rtl="0" fontAlgn="base">
              <a:lnSpc>
                <a:spcPts val="1466"/>
              </a:lnSpc>
              <a:buFont typeface="+mj-lt"/>
              <a:buAutoNum type="arabicPeriod"/>
            </a:pPr>
            <a:r>
              <a:rPr lang="en-GB" b="0" i="0" dirty="0">
                <a:solidFill>
                  <a:srgbClr val="1F497D"/>
                </a:solidFill>
                <a:effectLst/>
                <a:latin typeface="Arial" panose="020B0604020202020204" pitchFamily="34" charset="0"/>
              </a:rPr>
              <a:t>Identify and extract all relevant hyperlinks (URLs) from the provided Google search results.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2"/>
            </a:pPr>
            <a:r>
              <a:rPr lang="en-GB" b="0" i="0" dirty="0">
                <a:solidFill>
                  <a:srgbClr val="1F497D"/>
                </a:solidFill>
                <a:effectLst/>
                <a:latin typeface="Arial" panose="020B0604020202020204" pitchFamily="34" charset="0"/>
              </a:rPr>
              <a:t>For each extracted URL, visit the page and extract the following information: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a:pPr>
            <a:r>
              <a:rPr lang="en-GB" b="0" i="0" dirty="0">
                <a:solidFill>
                  <a:srgbClr val="1F497D"/>
                </a:solidFill>
                <a:effectLst/>
                <a:latin typeface="Arial" panose="020B0604020202020204" pitchFamily="34" charset="0"/>
              </a:rPr>
              <a:t>Title of the page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2"/>
            </a:pPr>
            <a:r>
              <a:rPr lang="en-GB" b="0" i="0" dirty="0">
                <a:solidFill>
                  <a:srgbClr val="1F497D"/>
                </a:solidFill>
                <a:effectLst/>
                <a:latin typeface="Arial" panose="020B0604020202020204" pitchFamily="34" charset="0"/>
              </a:rPr>
              <a:t>URL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3"/>
            </a:pPr>
            <a:r>
              <a:rPr lang="en-GB" b="0" i="0" dirty="0">
                <a:solidFill>
                  <a:srgbClr val="1F497D"/>
                </a:solidFill>
                <a:effectLst/>
                <a:latin typeface="Arial" panose="020B0604020202020204" pitchFamily="34" charset="0"/>
              </a:rPr>
              <a:t>Author (if explicitly named)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4"/>
            </a:pPr>
            <a:r>
              <a:rPr lang="en-GB" b="0" i="0" dirty="0">
                <a:solidFill>
                  <a:srgbClr val="1F497D"/>
                </a:solidFill>
                <a:effectLst/>
                <a:latin typeface="Arial" panose="020B0604020202020204" pitchFamily="34" charset="0"/>
              </a:rPr>
              <a:t>If no author is named, extract the organisation responsible for the content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5"/>
            </a:pPr>
            <a:r>
              <a:rPr lang="en-GB" b="0" i="0" dirty="0">
                <a:solidFill>
                  <a:srgbClr val="1F497D"/>
                </a:solidFill>
                <a:effectLst/>
                <a:latin typeface="Arial" panose="020B0604020202020204" pitchFamily="34" charset="0"/>
              </a:rPr>
              <a:t>Publication date (only if explicitly stated)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6"/>
            </a:pPr>
            <a:r>
              <a:rPr lang="en-GB" b="0" i="0" dirty="0">
                <a:solidFill>
                  <a:srgbClr val="1F497D"/>
                </a:solidFill>
                <a:effectLst/>
                <a:latin typeface="Arial" panose="020B0604020202020204" pitchFamily="34" charset="0"/>
              </a:rPr>
              <a:t>Abstract or summary (only if there is a clearly labelled "abstract" or "summary" section)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3"/>
            </a:pPr>
            <a:r>
              <a:rPr lang="en-GB" b="0" i="0" dirty="0">
                <a:solidFill>
                  <a:srgbClr val="1F497D"/>
                </a:solidFill>
                <a:effectLst/>
                <a:latin typeface="Arial" panose="020B0604020202020204" pitchFamily="34" charset="0"/>
              </a:rPr>
              <a:t>Important rules: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a:pPr>
            <a:r>
              <a:rPr lang="en-GB" b="0" i="0" dirty="0">
                <a:solidFill>
                  <a:srgbClr val="1F497D"/>
                </a:solidFill>
                <a:effectLst/>
                <a:latin typeface="Arial" panose="020B0604020202020204" pitchFamily="34" charset="0"/>
              </a:rPr>
              <a:t>Do not infer or guess missing information.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2"/>
            </a:pPr>
            <a:r>
              <a:rPr lang="en-GB" b="0" i="0" dirty="0">
                <a:solidFill>
                  <a:srgbClr val="1F497D"/>
                </a:solidFill>
                <a:effectLst/>
                <a:latin typeface="Arial" panose="020B0604020202020204" pitchFamily="34" charset="0"/>
              </a:rPr>
              <a:t>If no author is named, use the organisation as the author.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3"/>
            </a:pPr>
            <a:r>
              <a:rPr lang="en-GB" b="0" i="0" dirty="0">
                <a:solidFill>
                  <a:srgbClr val="1F497D"/>
                </a:solidFill>
                <a:effectLst/>
                <a:latin typeface="Arial" panose="020B0604020202020204" pitchFamily="34" charset="0"/>
              </a:rPr>
              <a:t>If no date is provided, leave the date field blank (do not assume the current year).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4"/>
            </a:pPr>
            <a:r>
              <a:rPr lang="en-GB" b="0" i="0" dirty="0">
                <a:solidFill>
                  <a:srgbClr val="1F497D"/>
                </a:solidFill>
                <a:effectLst/>
                <a:latin typeface="Arial" panose="020B0604020202020204" pitchFamily="34" charset="0"/>
              </a:rPr>
              <a:t>If there is no explicitly labelled "abstract" or "summary", leave the abstract field blank.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5"/>
            </a:pPr>
            <a:r>
              <a:rPr lang="en-GB" b="0" i="0" dirty="0">
                <a:solidFill>
                  <a:srgbClr val="1F497D"/>
                </a:solidFill>
                <a:effectLst/>
                <a:latin typeface="Arial" panose="020B0604020202020204" pitchFamily="34" charset="0"/>
              </a:rPr>
              <a:t>Do not generate or paraphrase summaries.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6"/>
            </a:pPr>
            <a:r>
              <a:rPr lang="en-GB" b="0" i="0" dirty="0">
                <a:solidFill>
                  <a:srgbClr val="1F497D"/>
                </a:solidFill>
                <a:effectLst/>
                <a:latin typeface="Arial" panose="020B0604020202020204" pitchFamily="34" charset="0"/>
              </a:rPr>
              <a:t>Extract only what is explicitly present on the page.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4"/>
            </a:pPr>
            <a:r>
              <a:rPr lang="en-GB" b="0" i="0" dirty="0">
                <a:solidFill>
                  <a:srgbClr val="1F497D"/>
                </a:solidFill>
                <a:effectLst/>
                <a:latin typeface="Arial" panose="020B0604020202020204" pitchFamily="34" charset="0"/>
              </a:rPr>
              <a:t>Format each record in RIS format using the following structure:  </a:t>
            </a:r>
            <a:endParaRPr lang="en-GB" b="0" i="0" dirty="0">
              <a:solidFill>
                <a:srgbClr val="000000"/>
              </a:solidFill>
              <a:effectLst/>
              <a:latin typeface="Arial" panose="020B0604020202020204" pitchFamily="34" charset="0"/>
            </a:endParaRPr>
          </a:p>
          <a:p>
            <a:pPr algn="l" rtl="0" fontAlgn="base">
              <a:lnSpc>
                <a:spcPts val="1466"/>
              </a:lnSpc>
              <a:buNone/>
            </a:pPr>
            <a:r>
              <a:rPr lang="en-GB" b="0" i="0" dirty="0">
                <a:solidFill>
                  <a:srgbClr val="1F497D"/>
                </a:solidFill>
                <a:effectLst/>
                <a:latin typeface="Consolas" panose="020B0609020204030204" pitchFamily="49" charset="0"/>
              </a:rPr>
              <a:t>TY  - WEB</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TI  - [Title]</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AU  - [Author or Organisation]</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PY  - [Year or full date if available]</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UR  - [URL]</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AB  - [Abstract/Summary if present]</a:t>
            </a:r>
            <a:r>
              <a:rPr lang="en-GB" b="0" i="0" dirty="0">
                <a:solidFill>
                  <a:srgbClr val="1F497D"/>
                </a:solidFill>
                <a:effectLst/>
                <a:latin typeface="WordVisiCarriageReturn_MSFontService"/>
              </a:rPr>
              <a:t> </a:t>
            </a:r>
            <a:br>
              <a:rPr lang="en-GB" b="0" i="0" dirty="0">
                <a:solidFill>
                  <a:srgbClr val="1F497D"/>
                </a:solidFill>
                <a:effectLst/>
                <a:latin typeface="WordVisiCarriageReturn_MSFontService"/>
              </a:rPr>
            </a:br>
            <a:r>
              <a:rPr lang="en-GB" b="0" i="0" dirty="0">
                <a:solidFill>
                  <a:srgbClr val="1F497D"/>
                </a:solidFill>
                <a:effectLst/>
                <a:latin typeface="Consolas" panose="020B0609020204030204" pitchFamily="49" charset="0"/>
              </a:rPr>
              <a:t>ER  - </a:t>
            </a:r>
            <a:endParaRPr lang="en-GB" b="0" i="0" dirty="0">
              <a:solidFill>
                <a:srgbClr val="000000"/>
              </a:solidFill>
              <a:effectLst/>
              <a:latin typeface="Segoe UI" panose="020B0502040204020203" pitchFamily="34" charset="0"/>
            </a:endParaRPr>
          </a:p>
          <a:p>
            <a:pPr algn="l" rtl="0" fontAlgn="base">
              <a:lnSpc>
                <a:spcPts val="1466"/>
              </a:lnSpc>
              <a:buFont typeface="+mj-lt"/>
              <a:buAutoNum type="arabicPeriod" startAt="5"/>
            </a:pPr>
            <a:r>
              <a:rPr lang="en-GB" b="0" i="0" dirty="0">
                <a:solidFill>
                  <a:srgbClr val="1F497D"/>
                </a:solidFill>
                <a:effectLst/>
                <a:latin typeface="Arial" panose="020B0604020202020204" pitchFamily="34" charset="0"/>
              </a:rPr>
              <a:t>Output: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a:pPr>
            <a:r>
              <a:rPr lang="en-GB" b="0" i="0" dirty="0">
                <a:solidFill>
                  <a:srgbClr val="1F497D"/>
                </a:solidFill>
                <a:effectLst/>
                <a:latin typeface="Arial" panose="020B0604020202020204" pitchFamily="34" charset="0"/>
              </a:rPr>
              <a:t>Provide all records in a single, continuous RIS-formatted block.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2"/>
            </a:pPr>
            <a:r>
              <a:rPr lang="en-GB" b="0" i="0" dirty="0">
                <a:solidFill>
                  <a:srgbClr val="1F497D"/>
                </a:solidFill>
                <a:effectLst/>
                <a:latin typeface="Arial" panose="020B0604020202020204" pitchFamily="34" charset="0"/>
              </a:rPr>
              <a:t>Ensure the output is clean and directly copyable.  </a:t>
            </a:r>
            <a:endParaRPr lang="en-GB" b="0" i="0" dirty="0">
              <a:solidFill>
                <a:srgbClr val="000000"/>
              </a:solidFill>
              <a:effectLst/>
              <a:latin typeface="Arial" panose="020B0604020202020204" pitchFamily="34" charset="0"/>
            </a:endParaRPr>
          </a:p>
          <a:p>
            <a:pPr algn="l" rtl="0" fontAlgn="base">
              <a:lnSpc>
                <a:spcPts val="1466"/>
              </a:lnSpc>
              <a:buFont typeface="+mj-lt"/>
              <a:buAutoNum type="arabicPeriod" startAt="3"/>
            </a:pPr>
            <a:r>
              <a:rPr lang="en-GB" b="0" i="0" dirty="0">
                <a:solidFill>
                  <a:srgbClr val="1F497D"/>
                </a:solidFill>
                <a:effectLst/>
                <a:latin typeface="Arial" panose="020B0604020202020204" pitchFamily="34" charset="0"/>
              </a:rPr>
              <a:t>Do not include explanations, commentary, or extra text—only the RIS records.  </a:t>
            </a:r>
            <a:endParaRPr lang="en-GB" b="0" i="0" dirty="0">
              <a:solidFill>
                <a:srgbClr val="000000"/>
              </a:solidFill>
              <a:effectLst/>
              <a:latin typeface="Arial" panose="020B0604020202020204" pitchFamily="34" charset="0"/>
            </a:endParaRPr>
          </a:p>
          <a:p>
            <a:pPr algn="l" rtl="0" fontAlgn="base">
              <a:lnSpc>
                <a:spcPts val="1466"/>
              </a:lnSpc>
              <a:spcBef>
                <a:spcPts val="1200"/>
              </a:spcBef>
              <a:spcAft>
                <a:spcPts val="1200"/>
              </a:spcAft>
              <a:buNone/>
            </a:pPr>
            <a:r>
              <a:rPr lang="en-GB" b="0" i="0" dirty="0">
                <a:solidFill>
                  <a:srgbClr val="1F497D"/>
                </a:solidFill>
                <a:effectLst/>
                <a:latin typeface="Arial" panose="020B0604020202020204" pitchFamily="34" charset="0"/>
              </a:rPr>
              <a:t>I will now provide the Google search results. Please provide it in a copyable format. </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6076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3FD36D-24D6-0E47-AA20-63A6A411D3DF}"/>
              </a:ext>
            </a:extLst>
          </p:cNvPr>
          <p:cNvSpPr txBox="1"/>
          <p:nvPr/>
        </p:nvSpPr>
        <p:spPr>
          <a:xfrm>
            <a:off x="387350" y="1419999"/>
            <a:ext cx="11197284" cy="4093428"/>
          </a:xfrm>
          <a:prstGeom prst="rect">
            <a:avLst/>
          </a:prstGeom>
          <a:noFill/>
          <a:ln>
            <a:solidFill>
              <a:srgbClr val="193E72"/>
            </a:solidFill>
          </a:ln>
        </p:spPr>
        <p:txBody>
          <a:bodyPr wrap="square" lIns="91440" tIns="45720" rIns="91440" bIns="45720" rtlCol="0" anchor="t">
            <a:spAutoFit/>
          </a:bodyPr>
          <a:lstStyle/>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First 20 pages of Google results copied and pasted into Word document to capture 200 records</a:t>
            </a:r>
          </a:p>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One page displayed 9 results instead of 10, resulting in 199 captured records</a:t>
            </a:r>
          </a:p>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Used Mendeley to generate records for each result</a:t>
            </a:r>
          </a:p>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If no abstract or summary was obvious, we used the Google snippet captured on the Word doc</a:t>
            </a:r>
          </a:p>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Records with broken links were removed from the total for analysis</a:t>
            </a:r>
          </a:p>
          <a:p>
            <a:pPr marL="285750" indent="-285750">
              <a:buFont typeface="Arial"/>
              <a:buChar char="•"/>
            </a:pPr>
            <a:endParaRPr lang="en-GB" sz="2000" dirty="0">
              <a:solidFill>
                <a:srgbClr val="002060"/>
              </a:solidFill>
              <a:latin typeface="Lato"/>
              <a:ea typeface="Lato"/>
              <a:cs typeface="Lato"/>
            </a:endParaRPr>
          </a:p>
          <a:p>
            <a:pPr marL="285750" indent="-285750">
              <a:buFont typeface="Arial"/>
              <a:buChar char="•"/>
            </a:pPr>
            <a:r>
              <a:rPr lang="en-GB" sz="2000" dirty="0">
                <a:solidFill>
                  <a:srgbClr val="002060"/>
                </a:solidFill>
                <a:latin typeface="Lato"/>
                <a:ea typeface="Lato"/>
                <a:cs typeface="Lato"/>
              </a:rPr>
              <a:t>The final number of Gold Standard records was 194</a:t>
            </a:r>
          </a:p>
          <a:p>
            <a:pPr marL="285750" indent="-285750">
              <a:buFont typeface="Arial"/>
              <a:buChar char="•"/>
            </a:pPr>
            <a:endParaRPr lang="en-GB" sz="2000" dirty="0">
              <a:solidFill>
                <a:srgbClr val="002060"/>
              </a:solidFill>
              <a:latin typeface="Lato"/>
              <a:ea typeface="Lato"/>
              <a:cs typeface="Lato"/>
            </a:endParaRPr>
          </a:p>
        </p:txBody>
      </p:sp>
      <p:sp>
        <p:nvSpPr>
          <p:cNvPr id="12" name="TextBox 11">
            <a:extLst>
              <a:ext uri="{FF2B5EF4-FFF2-40B4-BE49-F238E27FC236}">
                <a16:creationId xmlns:a16="http://schemas.microsoft.com/office/drawing/2014/main" id="{7064DE6A-EFCB-F2CA-0636-217477B2FDCB}"/>
              </a:ext>
            </a:extLst>
          </p:cNvPr>
          <p:cNvSpPr txBox="1"/>
          <p:nvPr/>
        </p:nvSpPr>
        <p:spPr>
          <a:xfrm>
            <a:off x="387350" y="447469"/>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Methods: Gold standard records</a:t>
            </a:r>
          </a:p>
        </p:txBody>
      </p:sp>
      <p:pic>
        <p:nvPicPr>
          <p:cNvPr id="2" name="Picture 1" descr="Gold Standard 2020 1/4 oz Gold Bullion Coin | The Royal Mint">
            <a:extLst>
              <a:ext uri="{FF2B5EF4-FFF2-40B4-BE49-F238E27FC236}">
                <a16:creationId xmlns:a16="http://schemas.microsoft.com/office/drawing/2014/main" id="{953C7859-7B80-D2B8-5E1C-41CD8F6C21EC}"/>
              </a:ext>
            </a:extLst>
          </p:cNvPr>
          <p:cNvPicPr>
            <a:picLocks noChangeAspect="1"/>
          </p:cNvPicPr>
          <p:nvPr/>
        </p:nvPicPr>
        <p:blipFill>
          <a:blip r:embed="rId3"/>
          <a:stretch>
            <a:fillRect/>
          </a:stretch>
        </p:blipFill>
        <p:spPr>
          <a:xfrm>
            <a:off x="8914976" y="4108867"/>
            <a:ext cx="2301664" cy="2301664"/>
          </a:xfrm>
          <a:prstGeom prst="rect">
            <a:avLst/>
          </a:prstGeom>
        </p:spPr>
      </p:pic>
    </p:spTree>
    <p:extLst>
      <p:ext uri="{BB962C8B-B14F-4D97-AF65-F5344CB8AC3E}">
        <p14:creationId xmlns:p14="http://schemas.microsoft.com/office/powerpoint/2010/main" val="138525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3FD36D-24D6-0E47-AA20-63A6A411D3DF}"/>
              </a:ext>
            </a:extLst>
          </p:cNvPr>
          <p:cNvSpPr txBox="1"/>
          <p:nvPr/>
        </p:nvSpPr>
        <p:spPr>
          <a:xfrm>
            <a:off x="387350" y="1324338"/>
            <a:ext cx="8859520" cy="4524315"/>
          </a:xfrm>
          <a:prstGeom prst="rect">
            <a:avLst/>
          </a:prstGeom>
          <a:noFill/>
          <a:ln>
            <a:solidFill>
              <a:srgbClr val="193E72"/>
            </a:solidFill>
          </a:ln>
        </p:spPr>
        <p:txBody>
          <a:bodyPr wrap="square" lIns="91440" tIns="45720" rIns="91440" bIns="45720" rtlCol="0" anchor="t">
            <a:spAutoFit/>
          </a:bodyPr>
          <a:lstStyle/>
          <a:p>
            <a:endParaRPr lang="en-GB" b="1" dirty="0">
              <a:solidFill>
                <a:srgbClr val="002060"/>
              </a:solidFill>
              <a:latin typeface="Lato"/>
              <a:ea typeface="Lato"/>
              <a:cs typeface="Lato"/>
            </a:endParaRPr>
          </a:p>
          <a:p>
            <a:r>
              <a:rPr lang="en-GB" b="1" dirty="0">
                <a:solidFill>
                  <a:srgbClr val="002060"/>
                </a:solidFill>
                <a:latin typeface="Lato"/>
                <a:ea typeface="Lato"/>
                <a:cs typeface="Lato"/>
              </a:rPr>
              <a:t>Accuracy:  </a:t>
            </a:r>
            <a:r>
              <a:rPr lang="en-GB" dirty="0">
                <a:solidFill>
                  <a:srgbClr val="002060"/>
                </a:solidFill>
                <a:latin typeface="Lato"/>
                <a:ea typeface="Lato"/>
                <a:cs typeface="Lato"/>
              </a:rPr>
              <a:t>Both Title and URL fields match the Gold Standard </a:t>
            </a:r>
            <a:br>
              <a:rPr lang="en-GB" dirty="0">
                <a:solidFill>
                  <a:srgbClr val="002060"/>
                </a:solidFill>
                <a:latin typeface="Lato"/>
                <a:ea typeface="Lato"/>
                <a:cs typeface="Lato"/>
              </a:rPr>
            </a:br>
            <a:r>
              <a:rPr lang="en-GB" dirty="0">
                <a:solidFill>
                  <a:srgbClr val="002060"/>
                </a:solidFill>
                <a:latin typeface="Lato"/>
                <a:ea typeface="Lato"/>
                <a:cs typeface="Lato"/>
              </a:rPr>
              <a:t>(includes titles which differ but convey the same meaning, and different URLs linking to the same page)</a:t>
            </a:r>
            <a:endParaRPr lang="en-GB" dirty="0">
              <a:ea typeface="Calibri"/>
              <a:cs typeface="Calibri"/>
            </a:endParaRPr>
          </a:p>
          <a:p>
            <a:endParaRPr lang="en-GB" dirty="0">
              <a:solidFill>
                <a:srgbClr val="002060"/>
              </a:solidFill>
              <a:latin typeface="Lato"/>
              <a:ea typeface="Lato"/>
              <a:cs typeface="Lato"/>
            </a:endParaRPr>
          </a:p>
          <a:p>
            <a:r>
              <a:rPr lang="en-GB" b="1" dirty="0">
                <a:solidFill>
                  <a:srgbClr val="002060"/>
                </a:solidFill>
                <a:latin typeface="Lato"/>
                <a:ea typeface="Lato"/>
                <a:cs typeface="Lato"/>
              </a:rPr>
              <a:t>Non-duplicates:</a:t>
            </a:r>
            <a:r>
              <a:rPr lang="en-GB" dirty="0">
                <a:solidFill>
                  <a:srgbClr val="002060"/>
                </a:solidFill>
                <a:latin typeface="Lato"/>
                <a:ea typeface="Lato"/>
                <a:cs typeface="Lato"/>
              </a:rPr>
              <a:t> Records not matching the Gold Standard and comparator set</a:t>
            </a:r>
          </a:p>
          <a:p>
            <a:endParaRPr lang="en-GB" dirty="0">
              <a:solidFill>
                <a:srgbClr val="002060"/>
              </a:solidFill>
              <a:latin typeface="Lato"/>
              <a:ea typeface="Lato"/>
              <a:cs typeface="Lato"/>
            </a:endParaRPr>
          </a:p>
          <a:p>
            <a:r>
              <a:rPr lang="en-GB" b="1" dirty="0">
                <a:solidFill>
                  <a:srgbClr val="002060"/>
                </a:solidFill>
                <a:latin typeface="Lato"/>
                <a:ea typeface="Lato"/>
                <a:cs typeface="Lato"/>
              </a:rPr>
              <a:t>Similar Title-Different URL: </a:t>
            </a:r>
            <a:r>
              <a:rPr lang="en-GB" dirty="0">
                <a:solidFill>
                  <a:srgbClr val="002060"/>
                </a:solidFill>
                <a:latin typeface="Lato"/>
                <a:ea typeface="Lato"/>
                <a:cs typeface="Lato"/>
              </a:rPr>
              <a:t>Same/similar title but wrong URL (including broken links) </a:t>
            </a:r>
          </a:p>
          <a:p>
            <a:endParaRPr lang="en-GB" dirty="0">
              <a:solidFill>
                <a:srgbClr val="002060"/>
              </a:solidFill>
              <a:latin typeface="Lato"/>
              <a:ea typeface="Lato"/>
              <a:cs typeface="Lato"/>
            </a:endParaRPr>
          </a:p>
          <a:p>
            <a:r>
              <a:rPr lang="en-GB" b="1" dirty="0">
                <a:solidFill>
                  <a:srgbClr val="002060"/>
                </a:solidFill>
                <a:latin typeface="Lato"/>
                <a:ea typeface="Lato"/>
                <a:cs typeface="Lato"/>
              </a:rPr>
              <a:t>Additional fields: </a:t>
            </a:r>
            <a:r>
              <a:rPr lang="en-GB" dirty="0">
                <a:solidFill>
                  <a:srgbClr val="002060"/>
                </a:solidFill>
                <a:latin typeface="Lato"/>
                <a:ea typeface="Lato"/>
                <a:cs typeface="Lato"/>
              </a:rPr>
              <a:t>Records with some or all the desired additional fields</a:t>
            </a:r>
          </a:p>
          <a:p>
            <a:endParaRPr lang="en-GB" dirty="0">
              <a:solidFill>
                <a:srgbClr val="002060"/>
              </a:solidFill>
              <a:latin typeface="Lato"/>
              <a:ea typeface="Lato"/>
              <a:cs typeface="Lato"/>
            </a:endParaRPr>
          </a:p>
          <a:p>
            <a:r>
              <a:rPr lang="en-GB" b="1" dirty="0">
                <a:solidFill>
                  <a:srgbClr val="002060"/>
                </a:solidFill>
                <a:latin typeface="Lato"/>
                <a:ea typeface="Lato"/>
                <a:cs typeface="Lato"/>
              </a:rPr>
              <a:t>Completeness: </a:t>
            </a:r>
            <a:r>
              <a:rPr lang="en-GB" dirty="0">
                <a:solidFill>
                  <a:srgbClr val="002060"/>
                </a:solidFill>
                <a:latin typeface="Lato"/>
                <a:ea typeface="Lato"/>
                <a:cs typeface="Lato"/>
              </a:rPr>
              <a:t>Records with both Title and URL fields completed, or additional fields completed</a:t>
            </a:r>
          </a:p>
          <a:p>
            <a:endParaRPr lang="en-GB" dirty="0">
              <a:solidFill>
                <a:srgbClr val="002060"/>
              </a:solidFill>
              <a:latin typeface="Lato"/>
              <a:ea typeface="Lato"/>
              <a:cs typeface="Lato"/>
            </a:endParaRPr>
          </a:p>
          <a:p>
            <a:r>
              <a:rPr lang="en-GB" b="1" dirty="0">
                <a:solidFill>
                  <a:srgbClr val="002060"/>
                </a:solidFill>
                <a:latin typeface="Lato"/>
                <a:ea typeface="Lato"/>
                <a:cs typeface="Lato"/>
              </a:rPr>
              <a:t>Time taken: </a:t>
            </a:r>
            <a:r>
              <a:rPr lang="en-GB" dirty="0">
                <a:solidFill>
                  <a:srgbClr val="002060"/>
                </a:solidFill>
                <a:latin typeface="Lato"/>
                <a:ea typeface="Lato"/>
                <a:cs typeface="Lato"/>
              </a:rPr>
              <a:t>To capture and process Google search results</a:t>
            </a:r>
          </a:p>
          <a:p>
            <a:endParaRPr lang="en-US" dirty="0">
              <a:solidFill>
                <a:srgbClr val="000000"/>
              </a:solidFill>
              <a:latin typeface="Lato"/>
              <a:ea typeface="Lato"/>
              <a:cs typeface="Lato"/>
            </a:endParaRPr>
          </a:p>
        </p:txBody>
      </p:sp>
      <p:sp>
        <p:nvSpPr>
          <p:cNvPr id="12" name="TextBox 11">
            <a:extLst>
              <a:ext uri="{FF2B5EF4-FFF2-40B4-BE49-F238E27FC236}">
                <a16:creationId xmlns:a16="http://schemas.microsoft.com/office/drawing/2014/main" id="{7064DE6A-EFCB-F2CA-0636-217477B2FDCB}"/>
              </a:ext>
            </a:extLst>
          </p:cNvPr>
          <p:cNvSpPr txBox="1"/>
          <p:nvPr/>
        </p:nvSpPr>
        <p:spPr>
          <a:xfrm>
            <a:off x="387350" y="447469"/>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Methods: Timings &amp; parameters</a:t>
            </a:r>
          </a:p>
        </p:txBody>
      </p:sp>
      <p:graphicFrame>
        <p:nvGraphicFramePr>
          <p:cNvPr id="4" name="Table 3">
            <a:extLst>
              <a:ext uri="{FF2B5EF4-FFF2-40B4-BE49-F238E27FC236}">
                <a16:creationId xmlns:a16="http://schemas.microsoft.com/office/drawing/2014/main" id="{C825B3A7-64E1-C430-BF5C-B7B387EB8066}"/>
              </a:ext>
            </a:extLst>
          </p:cNvPr>
          <p:cNvGraphicFramePr>
            <a:graphicFrameLocks noGrp="1"/>
          </p:cNvGraphicFramePr>
          <p:nvPr>
            <p:extLst>
              <p:ext uri="{D42A27DB-BD31-4B8C-83A1-F6EECF244321}">
                <p14:modId xmlns:p14="http://schemas.microsoft.com/office/powerpoint/2010/main" val="2540418730"/>
              </p:ext>
            </p:extLst>
          </p:nvPr>
        </p:nvGraphicFramePr>
        <p:xfrm>
          <a:off x="9427308" y="2057400"/>
          <a:ext cx="2377342" cy="2743200"/>
        </p:xfrm>
        <a:graphic>
          <a:graphicData uri="http://schemas.openxmlformats.org/drawingml/2006/table">
            <a:tbl>
              <a:tblPr firstRow="1" bandRow="1">
                <a:tableStyleId>{5C22544A-7EE6-4342-B048-85BDC9FD1C3A}</a:tableStyleId>
              </a:tblPr>
              <a:tblGrid>
                <a:gridCol w="816825">
                  <a:extLst>
                    <a:ext uri="{9D8B030D-6E8A-4147-A177-3AD203B41FA5}">
                      <a16:colId xmlns:a16="http://schemas.microsoft.com/office/drawing/2014/main" val="2116915551"/>
                    </a:ext>
                  </a:extLst>
                </a:gridCol>
                <a:gridCol w="1560517">
                  <a:extLst>
                    <a:ext uri="{9D8B030D-6E8A-4147-A177-3AD203B41FA5}">
                      <a16:colId xmlns:a16="http://schemas.microsoft.com/office/drawing/2014/main" val="1952740042"/>
                    </a:ext>
                  </a:extLst>
                </a:gridCol>
              </a:tblGrid>
              <a:tr h="602096">
                <a:tc>
                  <a:txBody>
                    <a:bodyPr/>
                    <a:lstStyle/>
                    <a:p>
                      <a:r>
                        <a:rPr lang="en-GB" b="0" dirty="0"/>
                        <a:t>Major fields</a:t>
                      </a:r>
                    </a:p>
                  </a:txBody>
                  <a:tcPr/>
                </a:tc>
                <a:tc>
                  <a:txBody>
                    <a:bodyPr/>
                    <a:lstStyle/>
                    <a:p>
                      <a:r>
                        <a:rPr lang="en-GB" b="0" dirty="0"/>
                        <a:t>Additional fields</a:t>
                      </a:r>
                    </a:p>
                  </a:txBody>
                  <a:tcPr/>
                </a:tc>
                <a:extLst>
                  <a:ext uri="{0D108BD9-81ED-4DB2-BD59-A6C34878D82A}">
                    <a16:rowId xmlns:a16="http://schemas.microsoft.com/office/drawing/2014/main" val="1352248624"/>
                  </a:ext>
                </a:extLst>
              </a:tr>
              <a:tr h="344055">
                <a:tc>
                  <a:txBody>
                    <a:bodyPr/>
                    <a:lstStyle/>
                    <a:p>
                      <a:r>
                        <a:rPr lang="en-GB" sz="1800" dirty="0"/>
                        <a:t>Title</a:t>
                      </a:r>
                    </a:p>
                  </a:txBody>
                  <a:tcPr/>
                </a:tc>
                <a:tc>
                  <a:txBody>
                    <a:bodyPr/>
                    <a:lstStyle/>
                    <a:p>
                      <a:r>
                        <a:rPr lang="en-GB" sz="1600" dirty="0"/>
                        <a:t>Abstract/ Summary</a:t>
                      </a:r>
                    </a:p>
                  </a:txBody>
                  <a:tcPr/>
                </a:tc>
                <a:extLst>
                  <a:ext uri="{0D108BD9-81ED-4DB2-BD59-A6C34878D82A}">
                    <a16:rowId xmlns:a16="http://schemas.microsoft.com/office/drawing/2014/main" val="571297430"/>
                  </a:ext>
                </a:extLst>
              </a:tr>
              <a:tr h="344055">
                <a:tc>
                  <a:txBody>
                    <a:bodyPr/>
                    <a:lstStyle/>
                    <a:p>
                      <a:r>
                        <a:rPr lang="en-GB" sz="1800"/>
                        <a:t>URL</a:t>
                      </a:r>
                    </a:p>
                  </a:txBody>
                  <a:tcPr/>
                </a:tc>
                <a:tc>
                  <a:txBody>
                    <a:bodyPr/>
                    <a:lstStyle/>
                    <a:p>
                      <a:r>
                        <a:rPr lang="en-GB" sz="1600" dirty="0"/>
                        <a:t>Author</a:t>
                      </a:r>
                    </a:p>
                  </a:txBody>
                  <a:tcPr/>
                </a:tc>
                <a:extLst>
                  <a:ext uri="{0D108BD9-81ED-4DB2-BD59-A6C34878D82A}">
                    <a16:rowId xmlns:a16="http://schemas.microsoft.com/office/drawing/2014/main" val="3583301949"/>
                  </a:ext>
                </a:extLst>
              </a:tr>
              <a:tr h="322277">
                <a:tc>
                  <a:txBody>
                    <a:bodyPr/>
                    <a:lstStyle/>
                    <a:p>
                      <a:pPr lvl="0">
                        <a:buNone/>
                      </a:pPr>
                      <a:endParaRPr lang="en-GB" sz="1600"/>
                    </a:p>
                  </a:txBody>
                  <a:tcPr/>
                </a:tc>
                <a:tc>
                  <a:txBody>
                    <a:bodyPr/>
                    <a:lstStyle/>
                    <a:p>
                      <a:pPr lvl="0">
                        <a:buNone/>
                      </a:pPr>
                      <a:r>
                        <a:rPr lang="en-GB" sz="1600" dirty="0"/>
                        <a:t>Year</a:t>
                      </a:r>
                    </a:p>
                  </a:txBody>
                  <a:tcPr/>
                </a:tc>
                <a:extLst>
                  <a:ext uri="{0D108BD9-81ED-4DB2-BD59-A6C34878D82A}">
                    <a16:rowId xmlns:a16="http://schemas.microsoft.com/office/drawing/2014/main" val="3567633030"/>
                  </a:ext>
                </a:extLst>
              </a:tr>
              <a:tr h="561684">
                <a:tc>
                  <a:txBody>
                    <a:bodyPr/>
                    <a:lstStyle/>
                    <a:p>
                      <a:endParaRPr lang="en-GB" sz="1600" dirty="0"/>
                    </a:p>
                  </a:txBody>
                  <a:tcPr/>
                </a:tc>
                <a:tc>
                  <a:txBody>
                    <a:bodyPr/>
                    <a:lstStyle/>
                    <a:p>
                      <a:r>
                        <a:rPr lang="en-GB" sz="1600" dirty="0"/>
                        <a:t>Journal/ Organisational author</a:t>
                      </a:r>
                    </a:p>
                  </a:txBody>
                  <a:tcPr/>
                </a:tc>
                <a:extLst>
                  <a:ext uri="{0D108BD9-81ED-4DB2-BD59-A6C34878D82A}">
                    <a16:rowId xmlns:a16="http://schemas.microsoft.com/office/drawing/2014/main" val="3100220673"/>
                  </a:ext>
                </a:extLst>
              </a:tr>
            </a:tbl>
          </a:graphicData>
        </a:graphic>
      </p:graphicFrame>
    </p:spTree>
    <p:extLst>
      <p:ext uri="{BB962C8B-B14F-4D97-AF65-F5344CB8AC3E}">
        <p14:creationId xmlns:p14="http://schemas.microsoft.com/office/powerpoint/2010/main" val="318556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AC3FF1-63DA-E77A-A192-F32DE167E7C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2EA2190-0B12-DD6A-FD84-DF57599F19D1}"/>
              </a:ext>
            </a:extLst>
          </p:cNvPr>
          <p:cNvSpPr txBox="1"/>
          <p:nvPr/>
        </p:nvSpPr>
        <p:spPr>
          <a:xfrm>
            <a:off x="387350" y="564699"/>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Results: Time for ~200 records </a:t>
            </a:r>
            <a:r>
              <a:rPr lang="en-GB" sz="2000">
                <a:solidFill>
                  <a:schemeClr val="bg1"/>
                </a:solidFill>
                <a:latin typeface="Lato"/>
                <a:ea typeface="Lato"/>
                <a:cs typeface="Lato"/>
              </a:rPr>
              <a:t>(</a:t>
            </a:r>
            <a:r>
              <a:rPr lang="en-GB" sz="2000" err="1">
                <a:solidFill>
                  <a:schemeClr val="bg1"/>
                </a:solidFill>
                <a:latin typeface="Lato"/>
                <a:ea typeface="Lato"/>
                <a:cs typeface="Lato"/>
              </a:rPr>
              <a:t>mins:secs</a:t>
            </a:r>
            <a:r>
              <a:rPr lang="en-GB" sz="2000">
                <a:solidFill>
                  <a:schemeClr val="bg1"/>
                </a:solidFill>
                <a:latin typeface="Lato"/>
                <a:ea typeface="Lato"/>
                <a:cs typeface="Lato"/>
              </a:rPr>
              <a:t>) </a:t>
            </a:r>
          </a:p>
        </p:txBody>
      </p:sp>
      <p:graphicFrame>
        <p:nvGraphicFramePr>
          <p:cNvPr id="3" name="Table 2">
            <a:extLst>
              <a:ext uri="{FF2B5EF4-FFF2-40B4-BE49-F238E27FC236}">
                <a16:creationId xmlns:a16="http://schemas.microsoft.com/office/drawing/2014/main" id="{4728F9F6-DBF6-54EF-91E9-93B3F1BECAA5}"/>
              </a:ext>
            </a:extLst>
          </p:cNvPr>
          <p:cNvGraphicFramePr>
            <a:graphicFrameLocks noGrp="1"/>
          </p:cNvGraphicFramePr>
          <p:nvPr>
            <p:extLst>
              <p:ext uri="{D42A27DB-BD31-4B8C-83A1-F6EECF244321}">
                <p14:modId xmlns:p14="http://schemas.microsoft.com/office/powerpoint/2010/main" val="506767760"/>
              </p:ext>
            </p:extLst>
          </p:nvPr>
        </p:nvGraphicFramePr>
        <p:xfrm>
          <a:off x="387349" y="1717967"/>
          <a:ext cx="11417301" cy="3413760"/>
        </p:xfrm>
        <a:graphic>
          <a:graphicData uri="http://schemas.openxmlformats.org/drawingml/2006/table">
            <a:tbl>
              <a:tblPr firstRow="1" bandRow="1">
                <a:tableStyleId>{5C22544A-7EE6-4342-B048-85BDC9FD1C3A}</a:tableStyleId>
              </a:tblPr>
              <a:tblGrid>
                <a:gridCol w="1781216">
                  <a:extLst>
                    <a:ext uri="{9D8B030D-6E8A-4147-A177-3AD203B41FA5}">
                      <a16:colId xmlns:a16="http://schemas.microsoft.com/office/drawing/2014/main" val="4078730445"/>
                    </a:ext>
                  </a:extLst>
                </a:gridCol>
                <a:gridCol w="1480870">
                  <a:extLst>
                    <a:ext uri="{9D8B030D-6E8A-4147-A177-3AD203B41FA5}">
                      <a16:colId xmlns:a16="http://schemas.microsoft.com/office/drawing/2014/main" val="2375516513"/>
                    </a:ext>
                  </a:extLst>
                </a:gridCol>
                <a:gridCol w="1631043">
                  <a:extLst>
                    <a:ext uri="{9D8B030D-6E8A-4147-A177-3AD203B41FA5}">
                      <a16:colId xmlns:a16="http://schemas.microsoft.com/office/drawing/2014/main" val="3759435766"/>
                    </a:ext>
                  </a:extLst>
                </a:gridCol>
                <a:gridCol w="1631043">
                  <a:extLst>
                    <a:ext uri="{9D8B030D-6E8A-4147-A177-3AD203B41FA5}">
                      <a16:colId xmlns:a16="http://schemas.microsoft.com/office/drawing/2014/main" val="3383198189"/>
                    </a:ext>
                  </a:extLst>
                </a:gridCol>
                <a:gridCol w="1631043">
                  <a:extLst>
                    <a:ext uri="{9D8B030D-6E8A-4147-A177-3AD203B41FA5}">
                      <a16:colId xmlns:a16="http://schemas.microsoft.com/office/drawing/2014/main" val="2937452507"/>
                    </a:ext>
                  </a:extLst>
                </a:gridCol>
                <a:gridCol w="1631043">
                  <a:extLst>
                    <a:ext uri="{9D8B030D-6E8A-4147-A177-3AD203B41FA5}">
                      <a16:colId xmlns:a16="http://schemas.microsoft.com/office/drawing/2014/main" val="2153352434"/>
                    </a:ext>
                  </a:extLst>
                </a:gridCol>
                <a:gridCol w="1631043">
                  <a:extLst>
                    <a:ext uri="{9D8B030D-6E8A-4147-A177-3AD203B41FA5}">
                      <a16:colId xmlns:a16="http://schemas.microsoft.com/office/drawing/2014/main" val="3337572192"/>
                    </a:ext>
                  </a:extLst>
                </a:gridCol>
              </a:tblGrid>
              <a:tr h="909616">
                <a:tc>
                  <a:txBody>
                    <a:bodyPr/>
                    <a:lstStyle/>
                    <a:p>
                      <a:r>
                        <a:rPr lang="en-GB" sz="2000">
                          <a:latin typeface="+mn-lt"/>
                          <a:ea typeface="Lato" panose="020F0502020204030203" pitchFamily="34" charset="0"/>
                          <a:cs typeface="Lato" panose="020F0502020204030203" pitchFamily="34" charset="0"/>
                        </a:rPr>
                        <a:t>Method</a:t>
                      </a:r>
                    </a:p>
                  </a:txBody>
                  <a:tcPr/>
                </a:tc>
                <a:tc>
                  <a:txBody>
                    <a:bodyPr/>
                    <a:lstStyle/>
                    <a:p>
                      <a:r>
                        <a:rPr lang="en-GB" sz="2000">
                          <a:latin typeface="+mn-lt"/>
                          <a:ea typeface="Lato" panose="020F0502020204030203" pitchFamily="34" charset="0"/>
                          <a:cs typeface="Lato" panose="020F0502020204030203" pitchFamily="34" charset="0"/>
                        </a:rPr>
                        <a:t>Prep time</a:t>
                      </a:r>
                    </a:p>
                  </a:txBody>
                  <a:tcPr/>
                </a:tc>
                <a:tc>
                  <a:txBody>
                    <a:bodyPr/>
                    <a:lstStyle/>
                    <a:p>
                      <a:r>
                        <a:rPr lang="en-GB" sz="2000">
                          <a:latin typeface="+mn-lt"/>
                          <a:ea typeface="Lato" panose="020F0502020204030203" pitchFamily="34" charset="0"/>
                          <a:cs typeface="Lato" panose="020F0502020204030203" pitchFamily="34" charset="0"/>
                        </a:rPr>
                        <a:t>Scrape time</a:t>
                      </a:r>
                    </a:p>
                  </a:txBody>
                  <a:tcPr/>
                </a:tc>
                <a:tc>
                  <a:txBody>
                    <a:bodyPr/>
                    <a:lstStyle/>
                    <a:p>
                      <a:r>
                        <a:rPr lang="en-GB" sz="2000">
                          <a:latin typeface="+mn-lt"/>
                          <a:ea typeface="Lato" panose="020F0502020204030203" pitchFamily="34" charset="0"/>
                          <a:cs typeface="Lato" panose="020F0502020204030203" pitchFamily="34" charset="0"/>
                        </a:rPr>
                        <a:t>ChatGPT processing time</a:t>
                      </a:r>
                    </a:p>
                  </a:txBody>
                  <a:tcPr/>
                </a:tc>
                <a:tc>
                  <a:txBody>
                    <a:bodyPr/>
                    <a:lstStyle/>
                    <a:p>
                      <a:r>
                        <a:rPr lang="en-GB" sz="2000" b="1">
                          <a:latin typeface="+mn-lt"/>
                          <a:ea typeface="Lato" panose="020F0502020204030203" pitchFamily="34" charset="0"/>
                          <a:cs typeface="Lato" panose="020F0502020204030203" pitchFamily="34" charset="0"/>
                        </a:rPr>
                        <a:t>Total Time</a:t>
                      </a:r>
                    </a:p>
                  </a:txBody>
                  <a:tcPr/>
                </a:tc>
                <a:tc>
                  <a:txBody>
                    <a:bodyPr/>
                    <a:lstStyle/>
                    <a:p>
                      <a:r>
                        <a:rPr lang="en-GB" sz="2000">
                          <a:latin typeface="+mn-lt"/>
                          <a:ea typeface="Lato" panose="020F0502020204030203" pitchFamily="34" charset="0"/>
                          <a:cs typeface="Lato" panose="020F0502020204030203" pitchFamily="34" charset="0"/>
                        </a:rPr>
                        <a:t>Time minus prep-time</a:t>
                      </a:r>
                    </a:p>
                  </a:txBody>
                  <a:tcPr/>
                </a:tc>
                <a:tc>
                  <a:txBody>
                    <a:bodyPr/>
                    <a:lstStyle/>
                    <a:p>
                      <a:r>
                        <a:rPr lang="en-GB" sz="2000">
                          <a:latin typeface="+mn-lt"/>
                          <a:ea typeface="Lato" panose="020F0502020204030203" pitchFamily="34" charset="0"/>
                          <a:cs typeface="Lato" panose="020F0502020204030203" pitchFamily="34" charset="0"/>
                        </a:rPr>
                        <a:t>Scale-up time</a:t>
                      </a:r>
                    </a:p>
                  </a:txBody>
                  <a:tcPr/>
                </a:tc>
                <a:extLst>
                  <a:ext uri="{0D108BD9-81ED-4DB2-BD59-A6C34878D82A}">
                    <a16:rowId xmlns:a16="http://schemas.microsoft.com/office/drawing/2014/main" val="4002088767"/>
                  </a:ext>
                </a:extLst>
              </a:tr>
              <a:tr h="601284">
                <a:tc>
                  <a:txBody>
                    <a:bodyPr/>
                    <a:lstStyle/>
                    <a:p>
                      <a:r>
                        <a:rPr lang="en-GB" sz="2000" dirty="0">
                          <a:latin typeface="+mn-lt"/>
                          <a:ea typeface="Lato" panose="020F0502020204030203" pitchFamily="34" charset="0"/>
                          <a:cs typeface="Lato" panose="020F0502020204030203" pitchFamily="34" charset="0"/>
                        </a:rPr>
                        <a:t>ChatGPT #1</a:t>
                      </a:r>
                    </a:p>
                    <a:p>
                      <a:r>
                        <a:rPr lang="en-GB" sz="2000" dirty="0">
                          <a:latin typeface="+mn-lt"/>
                          <a:ea typeface="Lato" panose="020F0502020204030203" pitchFamily="34" charset="0"/>
                          <a:cs typeface="Lato" panose="020F0502020204030203" pitchFamily="34" charset="0"/>
                        </a:rPr>
                        <a:t>URL only</a:t>
                      </a:r>
                    </a:p>
                  </a:txBody>
                  <a:tcPr/>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06:39</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n/a</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b="0" i="0" u="none" strike="noStrike">
                          <a:solidFill>
                            <a:srgbClr val="000000"/>
                          </a:solidFill>
                          <a:effectLst/>
                          <a:latin typeface="+mn-lt"/>
                          <a:ea typeface="Lato" panose="020F0502020204030203" pitchFamily="34" charset="0"/>
                          <a:cs typeface="Lato" panose="020F0502020204030203" pitchFamily="34" charset="0"/>
                        </a:rPr>
                        <a:t>47:38</a:t>
                      </a:r>
                    </a:p>
                  </a:txBody>
                  <a:tcPr marL="6312" marR="6312" marT="6312"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2000" b="1" i="0" u="none" strike="noStrike">
                          <a:solidFill>
                            <a:srgbClr val="000000"/>
                          </a:solidFill>
                          <a:effectLst/>
                          <a:latin typeface="+mn-lt"/>
                          <a:ea typeface="Lato" panose="020F0502020204030203" pitchFamily="34" charset="0"/>
                          <a:cs typeface="Lato" panose="020F0502020204030203" pitchFamily="34" charset="0"/>
                        </a:rPr>
                        <a:t>51:17</a:t>
                      </a:r>
                    </a:p>
                  </a:txBody>
                  <a:tcPr marL="6312" marR="6312" marT="6312" marB="0" anchor="b"/>
                </a:tc>
                <a:tc>
                  <a:txBody>
                    <a:bodyPr/>
                    <a:lstStyle/>
                    <a:p>
                      <a:pPr algn="r" fontAlgn="b">
                        <a:buNone/>
                      </a:pPr>
                      <a:r>
                        <a:rPr lang="en-GB" sz="2000" b="0" i="0" u="none" strike="noStrike">
                          <a:solidFill>
                            <a:srgbClr val="000000"/>
                          </a:solidFill>
                          <a:effectLst/>
                          <a:latin typeface="+mn-lt"/>
                          <a:ea typeface="Lato" panose="020F0502020204030203" pitchFamily="34" charset="0"/>
                          <a:cs typeface="Lato" panose="020F0502020204030203" pitchFamily="34" charset="0"/>
                        </a:rPr>
                        <a:t>47:38</a:t>
                      </a:r>
                    </a:p>
                  </a:txBody>
                  <a:tcPr marL="6312" marR="6312" marT="6312"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2000" b="0" i="0" u="none" strike="noStrike">
                          <a:solidFill>
                            <a:srgbClr val="000000"/>
                          </a:solidFill>
                          <a:effectLst/>
                          <a:latin typeface="+mn-lt"/>
                          <a:ea typeface="Lato" panose="020F0502020204030203" pitchFamily="34" charset="0"/>
                          <a:cs typeface="Lato" panose="020F0502020204030203" pitchFamily="34" charset="0"/>
                        </a:rPr>
                        <a:t>02:23</a:t>
                      </a:r>
                    </a:p>
                  </a:txBody>
                  <a:tcPr marL="6312" marR="6312" marT="6312" marB="0" anchor="b"/>
                </a:tc>
                <a:extLst>
                  <a:ext uri="{0D108BD9-81ED-4DB2-BD59-A6C34878D82A}">
                    <a16:rowId xmlns:a16="http://schemas.microsoft.com/office/drawing/2014/main" val="1259042731"/>
                  </a:ext>
                </a:extLst>
              </a:tr>
              <a:tr h="575952">
                <a:tc>
                  <a:txBody>
                    <a:bodyPr/>
                    <a:lstStyle/>
                    <a:p>
                      <a:r>
                        <a:rPr lang="en-GB" sz="2000" dirty="0">
                          <a:latin typeface="+mn-lt"/>
                          <a:ea typeface="Lato" panose="020F0502020204030203" pitchFamily="34" charset="0"/>
                          <a:cs typeface="Lato" panose="020F0502020204030203" pitchFamily="34" charset="0"/>
                        </a:rPr>
                        <a:t>ChatGPT #2</a:t>
                      </a:r>
                    </a:p>
                    <a:p>
                      <a:r>
                        <a:rPr lang="en-GB" sz="2000" dirty="0">
                          <a:latin typeface="+mn-lt"/>
                          <a:ea typeface="Lato" panose="020F0502020204030203" pitchFamily="34" charset="0"/>
                          <a:cs typeface="Lato" panose="020F0502020204030203" pitchFamily="34" charset="0"/>
                        </a:rPr>
                        <a:t>Text from Word doc</a:t>
                      </a:r>
                    </a:p>
                  </a:txBody>
                  <a:tcPr/>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05:39</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n/a</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30:00</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b="1" u="none" strike="noStrike">
                          <a:effectLst/>
                          <a:latin typeface="+mn-lt"/>
                          <a:ea typeface="Lato" panose="020F0502020204030203" pitchFamily="34" charset="0"/>
                          <a:cs typeface="Lato" panose="020F0502020204030203" pitchFamily="34" charset="0"/>
                        </a:rPr>
                        <a:t>35:39</a:t>
                      </a:r>
                      <a:endParaRPr lang="en-GB" sz="2000" b="1"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30:00</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1:30</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extLst>
                  <a:ext uri="{0D108BD9-81ED-4DB2-BD59-A6C34878D82A}">
                    <a16:rowId xmlns:a16="http://schemas.microsoft.com/office/drawing/2014/main" val="3981228178"/>
                  </a:ext>
                </a:extLst>
              </a:tr>
              <a:tr h="551075">
                <a:tc>
                  <a:txBody>
                    <a:bodyPr/>
                    <a:lstStyle/>
                    <a:p>
                      <a:r>
                        <a:rPr lang="en-GB" sz="2000" dirty="0">
                          <a:latin typeface="+mn-lt"/>
                          <a:ea typeface="Lato" panose="020F0502020204030203" pitchFamily="34" charset="0"/>
                          <a:cs typeface="Lato" panose="020F0502020204030203" pitchFamily="34" charset="0"/>
                        </a:rPr>
                        <a:t>Data-Miner</a:t>
                      </a:r>
                    </a:p>
                    <a:p>
                      <a:endParaRPr lang="en-GB" sz="2000" dirty="0">
                        <a:latin typeface="+mn-lt"/>
                        <a:ea typeface="Lato" panose="020F0502020204030203" pitchFamily="34" charset="0"/>
                        <a:cs typeface="Lato" panose="020F0502020204030203" pitchFamily="34" charset="0"/>
                      </a:endParaRPr>
                    </a:p>
                  </a:txBody>
                  <a:tcPr/>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12:56</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04:37</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n/a</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b="1" u="none" strike="noStrike">
                          <a:effectLst/>
                          <a:latin typeface="+mn-lt"/>
                          <a:ea typeface="Lato" panose="020F0502020204030203" pitchFamily="34" charset="0"/>
                          <a:cs typeface="Lato" panose="020F0502020204030203" pitchFamily="34" charset="0"/>
                        </a:rPr>
                        <a:t>17:33</a:t>
                      </a:r>
                      <a:endParaRPr lang="en-GB" sz="2000" b="1"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a:effectLst/>
                          <a:latin typeface="+mn-lt"/>
                          <a:ea typeface="Lato" panose="020F0502020204030203" pitchFamily="34" charset="0"/>
                          <a:cs typeface="Lato" panose="020F0502020204030203" pitchFamily="34" charset="0"/>
                        </a:rPr>
                        <a:t>04:37</a:t>
                      </a:r>
                      <a:endParaRPr lang="en-GB" sz="2000" b="0" i="0" u="none" strike="noStrike">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tc>
                  <a:txBody>
                    <a:bodyPr/>
                    <a:lstStyle/>
                    <a:p>
                      <a:pPr algn="r" fontAlgn="b">
                        <a:buNone/>
                      </a:pPr>
                      <a:r>
                        <a:rPr lang="en-GB" sz="2000" u="none" strike="noStrike" dirty="0">
                          <a:effectLst/>
                          <a:latin typeface="+mn-lt"/>
                          <a:ea typeface="Lato" panose="020F0502020204030203" pitchFamily="34" charset="0"/>
                          <a:cs typeface="Lato" panose="020F0502020204030203" pitchFamily="34" charset="0"/>
                        </a:rPr>
                        <a:t>00:14</a:t>
                      </a:r>
                      <a:endParaRPr lang="en-GB" sz="2000" b="0" i="0" u="none" strike="noStrike" dirty="0">
                        <a:solidFill>
                          <a:srgbClr val="000000"/>
                        </a:solidFill>
                        <a:effectLst/>
                        <a:latin typeface="+mn-lt"/>
                        <a:ea typeface="Lato" panose="020F0502020204030203" pitchFamily="34" charset="0"/>
                        <a:cs typeface="Lato" panose="020F0502020204030203" pitchFamily="34" charset="0"/>
                      </a:endParaRPr>
                    </a:p>
                  </a:txBody>
                  <a:tcPr marL="6312" marR="6312" marT="6312" marB="0" anchor="b"/>
                </a:tc>
                <a:extLst>
                  <a:ext uri="{0D108BD9-81ED-4DB2-BD59-A6C34878D82A}">
                    <a16:rowId xmlns:a16="http://schemas.microsoft.com/office/drawing/2014/main" val="489748773"/>
                  </a:ext>
                </a:extLst>
              </a:tr>
            </a:tbl>
          </a:graphicData>
        </a:graphic>
      </p:graphicFrame>
      <p:sp>
        <p:nvSpPr>
          <p:cNvPr id="6" name="TextBox 5">
            <a:extLst>
              <a:ext uri="{FF2B5EF4-FFF2-40B4-BE49-F238E27FC236}">
                <a16:creationId xmlns:a16="http://schemas.microsoft.com/office/drawing/2014/main" id="{DF1F98BB-961E-DE54-B7C4-620A9E2A847A}"/>
              </a:ext>
            </a:extLst>
          </p:cNvPr>
          <p:cNvSpPr txBox="1"/>
          <p:nvPr/>
        </p:nvSpPr>
        <p:spPr>
          <a:xfrm>
            <a:off x="604326" y="5577109"/>
            <a:ext cx="11417300" cy="400110"/>
          </a:xfrm>
          <a:prstGeom prst="rect">
            <a:avLst/>
          </a:prstGeom>
          <a:noFill/>
        </p:spPr>
        <p:txBody>
          <a:bodyPr wrap="square">
            <a:spAutoFit/>
          </a:bodyPr>
          <a:lstStyle/>
          <a:p>
            <a:r>
              <a:rPr lang="en-GB" sz="2000" dirty="0">
                <a:latin typeface="Lato"/>
                <a:ea typeface="Lato"/>
                <a:cs typeface="Lato"/>
              </a:rPr>
              <a:t>Despite a longer prep time, </a:t>
            </a:r>
            <a:r>
              <a:rPr lang="en-GB" sz="2000" b="1" dirty="0">
                <a:latin typeface="Lato"/>
                <a:ea typeface="Lato"/>
                <a:cs typeface="Lato"/>
              </a:rPr>
              <a:t>Data-Miner</a:t>
            </a:r>
            <a:r>
              <a:rPr lang="en-GB" sz="2000" dirty="0">
                <a:latin typeface="Lato"/>
                <a:ea typeface="Lato"/>
                <a:cs typeface="Lato"/>
              </a:rPr>
              <a:t> captured records faster than both Chat-GPT versions. </a:t>
            </a:r>
            <a:endParaRPr lang="en-GB" sz="2000" dirty="0"/>
          </a:p>
        </p:txBody>
      </p:sp>
    </p:spTree>
    <p:extLst>
      <p:ext uri="{BB962C8B-B14F-4D97-AF65-F5344CB8AC3E}">
        <p14:creationId xmlns:p14="http://schemas.microsoft.com/office/powerpoint/2010/main" val="248089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2F0D3F-C458-B190-1258-E4F6770E90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2405903-010F-B2C6-5BAC-222315C3AFD9}"/>
              </a:ext>
            </a:extLst>
          </p:cNvPr>
          <p:cNvSpPr txBox="1"/>
          <p:nvPr/>
        </p:nvSpPr>
        <p:spPr>
          <a:xfrm>
            <a:off x="416096" y="1712724"/>
            <a:ext cx="11414235" cy="4524315"/>
          </a:xfrm>
          <a:prstGeom prst="rect">
            <a:avLst/>
          </a:prstGeom>
          <a:noFill/>
          <a:ln>
            <a:solidFill>
              <a:srgbClr val="193E72"/>
            </a:solidFill>
          </a:ln>
        </p:spPr>
        <p:txBody>
          <a:bodyPr wrap="square" lIns="91440" tIns="45720" rIns="91440" bIns="45720" rtlCol="0" anchor="t">
            <a:spAutoFit/>
          </a:bodyPr>
          <a:lstStyle/>
          <a:p>
            <a:r>
              <a:rPr lang="en-GB" b="1" dirty="0">
                <a:solidFill>
                  <a:srgbClr val="002060"/>
                </a:solidFill>
                <a:latin typeface="Lato"/>
                <a:ea typeface="Lato"/>
                <a:cs typeface="Lato"/>
              </a:rPr>
              <a:t> </a:t>
            </a:r>
            <a:endParaRPr lang="en-GB" dirty="0">
              <a:solidFill>
                <a:srgbClr val="000000"/>
              </a:solidFill>
              <a:latin typeface="Calibri" panose="020F0502020204030204"/>
              <a:ea typeface="Calibri" panose="020F0502020204030204"/>
              <a:cs typeface="Calibri" panose="020F0502020204030204"/>
            </a:endParaRPr>
          </a:p>
          <a:p>
            <a:r>
              <a:rPr lang="en-GB" b="1" dirty="0">
                <a:solidFill>
                  <a:srgbClr val="002060"/>
                </a:solidFill>
                <a:latin typeface="Lato"/>
                <a:ea typeface="Lato"/>
                <a:cs typeface="Lato"/>
              </a:rPr>
              <a:t>‘Close enough’ duplicates:</a:t>
            </a:r>
            <a:endParaRPr lang="en-GB" dirty="0">
              <a:ea typeface="Calibri"/>
              <a:cs typeface="Calibri"/>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endParaRPr lang="en-GB" b="1" dirty="0">
              <a:solidFill>
                <a:srgbClr val="002060"/>
              </a:solidFill>
              <a:latin typeface="Lato"/>
              <a:ea typeface="Lato"/>
              <a:cs typeface="Lato"/>
            </a:endParaRPr>
          </a:p>
          <a:p>
            <a:r>
              <a:rPr lang="en-GB" b="1" dirty="0">
                <a:solidFill>
                  <a:srgbClr val="002060"/>
                </a:solidFill>
                <a:latin typeface="Lato"/>
                <a:ea typeface="Lato"/>
                <a:cs typeface="Lato"/>
              </a:rPr>
              <a:t>Correct URL - wrong title: </a:t>
            </a:r>
            <a:r>
              <a:rPr lang="en-GB" dirty="0">
                <a:solidFill>
                  <a:srgbClr val="002060"/>
                </a:solidFill>
                <a:latin typeface="Lato"/>
                <a:ea typeface="Lato"/>
                <a:cs typeface="Lato"/>
              </a:rPr>
              <a:t>ChatGPT creating titles, potentially making misleading ones?</a:t>
            </a:r>
            <a:endParaRPr lang="en-GB" b="1" dirty="0">
              <a:solidFill>
                <a:srgbClr val="000000"/>
              </a:solidFill>
              <a:latin typeface="Calibri" panose="020F0502020204030204"/>
              <a:ea typeface="Calibri" panose="020F0502020204030204"/>
              <a:cs typeface="Calibri" panose="020F0502020204030204"/>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r>
              <a:rPr lang="en-GB" b="1" dirty="0">
                <a:solidFill>
                  <a:srgbClr val="002060"/>
                </a:solidFill>
                <a:latin typeface="Lato"/>
                <a:ea typeface="Lato"/>
                <a:cs typeface="Lato"/>
              </a:rPr>
              <a:t>Correct title but wrong / broken URL:</a:t>
            </a:r>
            <a:endParaRPr lang="en-GB" b="1" dirty="0"/>
          </a:p>
          <a:p>
            <a:pPr lvl="1"/>
            <a:endParaRPr lang="en-GB" dirty="0">
              <a:solidFill>
                <a:srgbClr val="002060"/>
              </a:solidFill>
              <a:latin typeface="Lato"/>
              <a:ea typeface="Lato"/>
              <a:cs typeface="Lato"/>
            </a:endParaRPr>
          </a:p>
          <a:p>
            <a:pPr lvl="1"/>
            <a:endParaRPr lang="en-GB" dirty="0">
              <a:solidFill>
                <a:srgbClr val="002060"/>
              </a:solidFill>
              <a:latin typeface="Lato"/>
              <a:ea typeface="Lato"/>
              <a:cs typeface="Lato"/>
            </a:endParaRPr>
          </a:p>
          <a:p>
            <a:pPr lvl="1"/>
            <a:endParaRPr lang="en-GB" dirty="0">
              <a:solidFill>
                <a:srgbClr val="002060"/>
              </a:solidFill>
              <a:latin typeface="Lato"/>
              <a:ea typeface="Lato"/>
              <a:cs typeface="Lato"/>
            </a:endParaRPr>
          </a:p>
          <a:p>
            <a:pPr lvl="1"/>
            <a:endParaRPr lang="en-GB" dirty="0">
              <a:solidFill>
                <a:srgbClr val="002060"/>
              </a:solidFill>
              <a:latin typeface="Lato"/>
              <a:ea typeface="Lato"/>
              <a:cs typeface="Lato"/>
            </a:endParaRPr>
          </a:p>
        </p:txBody>
      </p:sp>
      <p:sp>
        <p:nvSpPr>
          <p:cNvPr id="12" name="TextBox 11">
            <a:extLst>
              <a:ext uri="{FF2B5EF4-FFF2-40B4-BE49-F238E27FC236}">
                <a16:creationId xmlns:a16="http://schemas.microsoft.com/office/drawing/2014/main" id="{022034E5-0828-7ED8-7A89-B20107B1BF2B}"/>
              </a:ext>
            </a:extLst>
          </p:cNvPr>
          <p:cNvSpPr txBox="1"/>
          <p:nvPr/>
        </p:nvSpPr>
        <p:spPr>
          <a:xfrm>
            <a:off x="387350" y="447469"/>
            <a:ext cx="11417300" cy="1138773"/>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Results: Accuracy</a:t>
            </a:r>
          </a:p>
          <a:p>
            <a:pPr algn="ctr"/>
            <a:r>
              <a:rPr lang="en-GB" sz="2800">
                <a:solidFill>
                  <a:schemeClr val="bg1"/>
                </a:solidFill>
                <a:latin typeface="Lato"/>
                <a:ea typeface="Lato"/>
                <a:cs typeface="Lato"/>
              </a:rPr>
              <a:t>What is ‘good enough’ for screening decisions</a:t>
            </a:r>
          </a:p>
        </p:txBody>
      </p:sp>
      <p:pic>
        <p:nvPicPr>
          <p:cNvPr id="9" name="Picture 8">
            <a:extLst>
              <a:ext uri="{FF2B5EF4-FFF2-40B4-BE49-F238E27FC236}">
                <a16:creationId xmlns:a16="http://schemas.microsoft.com/office/drawing/2014/main" id="{B9486D35-6BE0-29DB-85AA-ECD008AC2A72}"/>
              </a:ext>
            </a:extLst>
          </p:cNvPr>
          <p:cNvPicPr>
            <a:picLocks noChangeAspect="1"/>
          </p:cNvPicPr>
          <p:nvPr/>
        </p:nvPicPr>
        <p:blipFill>
          <a:blip r:embed="rId3"/>
          <a:srcRect r="23828" b="-3304"/>
          <a:stretch>
            <a:fillRect/>
          </a:stretch>
        </p:blipFill>
        <p:spPr>
          <a:xfrm>
            <a:off x="1259726" y="5145276"/>
            <a:ext cx="10178416" cy="651799"/>
          </a:xfrm>
          <a:prstGeom prst="rect">
            <a:avLst/>
          </a:prstGeom>
          <a:ln>
            <a:solidFill>
              <a:srgbClr val="4472C4"/>
            </a:solidFill>
          </a:ln>
        </p:spPr>
      </p:pic>
      <p:pic>
        <p:nvPicPr>
          <p:cNvPr id="3" name="Picture 2">
            <a:extLst>
              <a:ext uri="{FF2B5EF4-FFF2-40B4-BE49-F238E27FC236}">
                <a16:creationId xmlns:a16="http://schemas.microsoft.com/office/drawing/2014/main" id="{C7E75D36-5784-88C8-EAEA-4EA679CB68E6}"/>
              </a:ext>
            </a:extLst>
          </p:cNvPr>
          <p:cNvPicPr>
            <a:picLocks noChangeAspect="1"/>
          </p:cNvPicPr>
          <p:nvPr/>
        </p:nvPicPr>
        <p:blipFill>
          <a:blip r:embed="rId4"/>
          <a:stretch>
            <a:fillRect/>
          </a:stretch>
        </p:blipFill>
        <p:spPr>
          <a:xfrm>
            <a:off x="1281542" y="3764962"/>
            <a:ext cx="10178416" cy="681602"/>
          </a:xfrm>
          <a:prstGeom prst="rect">
            <a:avLst/>
          </a:prstGeom>
          <a:ln>
            <a:solidFill>
              <a:srgbClr val="4472C4"/>
            </a:solidFill>
          </a:ln>
        </p:spPr>
      </p:pic>
      <p:pic>
        <p:nvPicPr>
          <p:cNvPr id="13" name="Picture 12">
            <a:extLst>
              <a:ext uri="{FF2B5EF4-FFF2-40B4-BE49-F238E27FC236}">
                <a16:creationId xmlns:a16="http://schemas.microsoft.com/office/drawing/2014/main" id="{D92BC557-9546-56A0-D316-B4093D72275A}"/>
              </a:ext>
            </a:extLst>
          </p:cNvPr>
          <p:cNvPicPr>
            <a:picLocks noChangeAspect="1"/>
          </p:cNvPicPr>
          <p:nvPr/>
        </p:nvPicPr>
        <p:blipFill>
          <a:blip r:embed="rId5"/>
          <a:stretch>
            <a:fillRect/>
          </a:stretch>
        </p:blipFill>
        <p:spPr>
          <a:xfrm>
            <a:off x="1270634" y="2446689"/>
            <a:ext cx="10178416" cy="651799"/>
          </a:xfrm>
          <a:prstGeom prst="rect">
            <a:avLst/>
          </a:prstGeom>
          <a:ln>
            <a:solidFill>
              <a:srgbClr val="4472C4"/>
            </a:solidFill>
          </a:ln>
        </p:spPr>
      </p:pic>
    </p:spTree>
    <p:extLst>
      <p:ext uri="{BB962C8B-B14F-4D97-AF65-F5344CB8AC3E}">
        <p14:creationId xmlns:p14="http://schemas.microsoft.com/office/powerpoint/2010/main" val="30643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272BE1-6AEC-1CE3-A929-8853DAB00C1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C0F5C1-0247-D19F-CD56-4B295245A839}"/>
              </a:ext>
            </a:extLst>
          </p:cNvPr>
          <p:cNvGraphicFramePr>
            <a:graphicFrameLocks noGrp="1"/>
          </p:cNvGraphicFramePr>
          <p:nvPr>
            <p:extLst>
              <p:ext uri="{D42A27DB-BD31-4B8C-83A1-F6EECF244321}">
                <p14:modId xmlns:p14="http://schemas.microsoft.com/office/powerpoint/2010/main" val="2538008486"/>
              </p:ext>
            </p:extLst>
          </p:nvPr>
        </p:nvGraphicFramePr>
        <p:xfrm>
          <a:off x="649812" y="2022764"/>
          <a:ext cx="10892373" cy="3560445"/>
        </p:xfrm>
        <a:graphic>
          <a:graphicData uri="http://schemas.openxmlformats.org/drawingml/2006/table">
            <a:tbl>
              <a:tblPr firstRow="1" bandRow="1">
                <a:tableStyleId>{5C22544A-7EE6-4342-B048-85BDC9FD1C3A}</a:tableStyleId>
              </a:tblPr>
              <a:tblGrid>
                <a:gridCol w="2155381">
                  <a:extLst>
                    <a:ext uri="{9D8B030D-6E8A-4147-A177-3AD203B41FA5}">
                      <a16:colId xmlns:a16="http://schemas.microsoft.com/office/drawing/2014/main" val="3614721746"/>
                    </a:ext>
                  </a:extLst>
                </a:gridCol>
                <a:gridCol w="1719505">
                  <a:extLst>
                    <a:ext uri="{9D8B030D-6E8A-4147-A177-3AD203B41FA5}">
                      <a16:colId xmlns:a16="http://schemas.microsoft.com/office/drawing/2014/main" val="2249612877"/>
                    </a:ext>
                  </a:extLst>
                </a:gridCol>
                <a:gridCol w="1794283">
                  <a:extLst>
                    <a:ext uri="{9D8B030D-6E8A-4147-A177-3AD203B41FA5}">
                      <a16:colId xmlns:a16="http://schemas.microsoft.com/office/drawing/2014/main" val="4106811865"/>
                    </a:ext>
                  </a:extLst>
                </a:gridCol>
                <a:gridCol w="1853168">
                  <a:extLst>
                    <a:ext uri="{9D8B030D-6E8A-4147-A177-3AD203B41FA5}">
                      <a16:colId xmlns:a16="http://schemas.microsoft.com/office/drawing/2014/main" val="1352855037"/>
                    </a:ext>
                  </a:extLst>
                </a:gridCol>
                <a:gridCol w="1685018">
                  <a:extLst>
                    <a:ext uri="{9D8B030D-6E8A-4147-A177-3AD203B41FA5}">
                      <a16:colId xmlns:a16="http://schemas.microsoft.com/office/drawing/2014/main" val="3699602300"/>
                    </a:ext>
                  </a:extLst>
                </a:gridCol>
                <a:gridCol w="1685018">
                  <a:extLst>
                    <a:ext uri="{9D8B030D-6E8A-4147-A177-3AD203B41FA5}">
                      <a16:colId xmlns:a16="http://schemas.microsoft.com/office/drawing/2014/main" val="1875843384"/>
                    </a:ext>
                  </a:extLst>
                </a:gridCol>
              </a:tblGrid>
              <a:tr h="994901">
                <a:tc>
                  <a:txBody>
                    <a:bodyPr/>
                    <a:lstStyle/>
                    <a:p>
                      <a:pPr algn="ctr"/>
                      <a:endParaRPr lang="en-GB" sz="1800" dirty="0"/>
                    </a:p>
                  </a:txBody>
                  <a:tcPr/>
                </a:tc>
                <a:tc>
                  <a:txBody>
                    <a:bodyPr/>
                    <a:lstStyle/>
                    <a:p>
                      <a:pPr algn="ctr"/>
                      <a:r>
                        <a:rPr lang="en-GB" sz="1800" dirty="0"/>
                        <a:t>TI-URL match</a:t>
                      </a:r>
                    </a:p>
                    <a:p>
                      <a:pPr algn="ctr"/>
                      <a:r>
                        <a:rPr lang="en-GB" sz="1800" dirty="0"/>
                        <a:t> (or close-enough match for screening)</a:t>
                      </a:r>
                    </a:p>
                  </a:txBody>
                  <a:tcPr/>
                </a:tc>
                <a:tc>
                  <a:txBody>
                    <a:bodyPr/>
                    <a:lstStyle/>
                    <a:p>
                      <a:pPr algn="ctr"/>
                      <a:r>
                        <a:rPr lang="en-GB" sz="1800" dirty="0"/>
                        <a:t>Correct URL wrong Title</a:t>
                      </a:r>
                    </a:p>
                  </a:txBody>
                  <a:tcPr/>
                </a:tc>
                <a:tc>
                  <a:txBody>
                    <a:bodyPr/>
                    <a:lstStyle/>
                    <a:p>
                      <a:pPr algn="ctr"/>
                      <a:r>
                        <a:rPr lang="en-GB" sz="1800"/>
                        <a:t>Correct Title</a:t>
                      </a:r>
                    </a:p>
                    <a:p>
                      <a:pPr algn="ctr"/>
                      <a:r>
                        <a:rPr lang="en-GB" sz="1800"/>
                        <a:t>wrong/broken URL in comparator record</a:t>
                      </a:r>
                    </a:p>
                  </a:txBody>
                  <a:tcPr/>
                </a:tc>
                <a:tc>
                  <a:txBody>
                    <a:bodyPr/>
                    <a:lstStyle/>
                    <a:p>
                      <a:pPr algn="ctr"/>
                      <a:r>
                        <a:rPr lang="en-GB" sz="1800" dirty="0"/>
                        <a:t>Unique records – match not found</a:t>
                      </a:r>
                    </a:p>
                  </a:txBody>
                  <a:tcPr/>
                </a:tc>
                <a:tc>
                  <a:txBody>
                    <a:bodyPr/>
                    <a:lstStyle/>
                    <a:p>
                      <a:pPr algn="ctr"/>
                      <a:r>
                        <a:rPr lang="en-GB" sz="1800" dirty="0"/>
                        <a:t>All fields match </a:t>
                      </a:r>
                    </a:p>
                    <a:p>
                      <a:pPr algn="ctr"/>
                      <a:r>
                        <a:rPr lang="en-GB" sz="1800" dirty="0"/>
                        <a:t>(TI, URL, AU, YR, JO, AB)</a:t>
                      </a:r>
                    </a:p>
                  </a:txBody>
                  <a:tcPr/>
                </a:tc>
                <a:extLst>
                  <a:ext uri="{0D108BD9-81ED-4DB2-BD59-A6C34878D82A}">
                    <a16:rowId xmlns:a16="http://schemas.microsoft.com/office/drawing/2014/main" val="1115549381"/>
                  </a:ext>
                </a:extLst>
              </a:tr>
              <a:tr h="369940">
                <a:tc>
                  <a:txBody>
                    <a:bodyPr/>
                    <a:lstStyle/>
                    <a:p>
                      <a:pPr algn="ctr"/>
                      <a:r>
                        <a:rPr lang="en-GB" sz="2000" b="1" dirty="0">
                          <a:latin typeface="+mn-lt"/>
                          <a:ea typeface="Lato" panose="020F0502020204030203" pitchFamily="34" charset="0"/>
                          <a:cs typeface="Lato" panose="020F0502020204030203" pitchFamily="34" charset="0"/>
                        </a:rPr>
                        <a:t>ChatGPT #1</a:t>
                      </a:r>
                    </a:p>
                    <a:p>
                      <a:pPr algn="ctr"/>
                      <a:r>
                        <a:rPr lang="en-GB" sz="2000" b="1" dirty="0">
                          <a:latin typeface="+mn-lt"/>
                          <a:ea typeface="Lato" panose="020F0502020204030203" pitchFamily="34" charset="0"/>
                          <a:cs typeface="Lato" panose="020F0502020204030203" pitchFamily="34" charset="0"/>
                        </a:rPr>
                        <a:t>URL only</a:t>
                      </a:r>
                    </a:p>
                  </a:txBody>
                  <a:tcPr/>
                </a:tc>
                <a:tc>
                  <a:txBody>
                    <a:bodyPr/>
                    <a:lstStyle/>
                    <a:p>
                      <a:pPr algn="ctr"/>
                      <a:r>
                        <a:rPr lang="en-GB" sz="1800"/>
                        <a:t>81%</a:t>
                      </a:r>
                    </a:p>
                  </a:txBody>
                  <a:tcPr/>
                </a:tc>
                <a:tc>
                  <a:txBody>
                    <a:bodyPr/>
                    <a:lstStyle/>
                    <a:p>
                      <a:pPr algn="ctr"/>
                      <a:r>
                        <a:rPr lang="en-GB" sz="1800"/>
                        <a:t>15%</a:t>
                      </a:r>
                    </a:p>
                  </a:txBody>
                  <a:tcPr/>
                </a:tc>
                <a:tc>
                  <a:txBody>
                    <a:bodyPr/>
                    <a:lstStyle/>
                    <a:p>
                      <a:pPr algn="ctr"/>
                      <a:r>
                        <a:rPr lang="en-GB" sz="1800"/>
                        <a:t>1</a:t>
                      </a:r>
                    </a:p>
                  </a:txBody>
                  <a:tcPr/>
                </a:tc>
                <a:tc>
                  <a:txBody>
                    <a:bodyPr/>
                    <a:lstStyle/>
                    <a:p>
                      <a:pPr algn="ctr"/>
                      <a:r>
                        <a:rPr lang="en-GB" sz="1800"/>
                        <a:t>9</a:t>
                      </a:r>
                    </a:p>
                  </a:txBody>
                  <a:tcPr/>
                </a:tc>
                <a:tc>
                  <a:txBody>
                    <a:bodyPr/>
                    <a:lstStyle/>
                    <a:p>
                      <a:pPr algn="ctr"/>
                      <a:r>
                        <a:rPr lang="en-GB" sz="1800" dirty="0"/>
                        <a:t>0%</a:t>
                      </a:r>
                    </a:p>
                  </a:txBody>
                  <a:tcPr/>
                </a:tc>
                <a:extLst>
                  <a:ext uri="{0D108BD9-81ED-4DB2-BD59-A6C34878D82A}">
                    <a16:rowId xmlns:a16="http://schemas.microsoft.com/office/drawing/2014/main" val="2806790228"/>
                  </a:ext>
                </a:extLst>
              </a:tr>
              <a:tr h="395919">
                <a:tc>
                  <a:txBody>
                    <a:bodyPr/>
                    <a:lstStyle/>
                    <a:p>
                      <a:pPr algn="ctr"/>
                      <a:r>
                        <a:rPr lang="en-GB" sz="2000" b="1" dirty="0">
                          <a:latin typeface="+mn-lt"/>
                          <a:ea typeface="Lato" panose="020F0502020204030203" pitchFamily="34" charset="0"/>
                          <a:cs typeface="Lato" panose="020F0502020204030203" pitchFamily="34" charset="0"/>
                        </a:rPr>
                        <a:t>ChatGPT #2</a:t>
                      </a:r>
                    </a:p>
                    <a:p>
                      <a:pPr algn="ctr"/>
                      <a:r>
                        <a:rPr lang="en-GB" sz="2000" b="1" dirty="0">
                          <a:latin typeface="+mn-lt"/>
                          <a:ea typeface="Lato" panose="020F0502020204030203" pitchFamily="34" charset="0"/>
                          <a:cs typeface="Lato" panose="020F0502020204030203" pitchFamily="34" charset="0"/>
                        </a:rPr>
                        <a:t>Text from Word doc</a:t>
                      </a:r>
                    </a:p>
                  </a:txBody>
                  <a:tcPr/>
                </a:tc>
                <a:tc>
                  <a:txBody>
                    <a:bodyPr/>
                    <a:lstStyle/>
                    <a:p>
                      <a:pPr lvl="0" algn="ctr" defTabSz="914400">
                        <a:buNone/>
                        <a:tabLst/>
                        <a:defRPr/>
                      </a:pPr>
                      <a:r>
                        <a:rPr lang="en-GB" sz="1800"/>
                        <a:t>22%</a:t>
                      </a:r>
                    </a:p>
                  </a:txBody>
                  <a:tcPr/>
                </a:tc>
                <a:tc>
                  <a:txBody>
                    <a:bodyPr/>
                    <a:lstStyle/>
                    <a:p>
                      <a:pPr lvl="0" algn="ctr">
                        <a:buNone/>
                      </a:pPr>
                      <a:r>
                        <a:rPr lang="en-GB" sz="1800"/>
                        <a:t>3%</a:t>
                      </a:r>
                    </a:p>
                  </a:txBody>
                  <a:tcPr/>
                </a:tc>
                <a:tc>
                  <a:txBody>
                    <a:bodyPr/>
                    <a:lstStyle/>
                    <a:p>
                      <a:pPr lvl="0" algn="ctr">
                        <a:buNone/>
                      </a:pPr>
                      <a:r>
                        <a:rPr lang="en-GB" sz="1800"/>
                        <a:t>138</a:t>
                      </a:r>
                    </a:p>
                  </a:txBody>
                  <a:tcPr/>
                </a:tc>
                <a:tc>
                  <a:txBody>
                    <a:bodyPr/>
                    <a:lstStyle/>
                    <a:p>
                      <a:pPr lvl="0" algn="ctr">
                        <a:buNone/>
                      </a:pPr>
                      <a:r>
                        <a:rPr lang="en-GB" sz="1800" dirty="0"/>
                        <a:t>18</a:t>
                      </a:r>
                    </a:p>
                  </a:txBody>
                  <a:tcPr/>
                </a:tc>
                <a:tc>
                  <a:txBody>
                    <a:bodyPr/>
                    <a:lstStyle/>
                    <a:p>
                      <a:pPr lvl="0" algn="ctr">
                        <a:buNone/>
                      </a:pPr>
                      <a:r>
                        <a:rPr lang="en-GB" sz="1800" dirty="0"/>
                        <a:t>0%</a:t>
                      </a:r>
                    </a:p>
                  </a:txBody>
                  <a:tcPr/>
                </a:tc>
                <a:extLst>
                  <a:ext uri="{0D108BD9-81ED-4DB2-BD59-A6C34878D82A}">
                    <a16:rowId xmlns:a16="http://schemas.microsoft.com/office/drawing/2014/main" val="368689828"/>
                  </a:ext>
                </a:extLst>
              </a:tr>
              <a:tr h="390525">
                <a:tc>
                  <a:txBody>
                    <a:bodyPr/>
                    <a:lstStyle/>
                    <a:p>
                      <a:pPr lvl="0" algn="ctr">
                        <a:buNone/>
                      </a:pPr>
                      <a:r>
                        <a:rPr lang="en-GB" sz="1800" b="1" dirty="0"/>
                        <a:t>Data-Miner</a:t>
                      </a:r>
                    </a:p>
                  </a:txBody>
                  <a:tcPr/>
                </a:tc>
                <a:tc>
                  <a:txBody>
                    <a:bodyPr/>
                    <a:lstStyle/>
                    <a:p>
                      <a:pPr marL="0" marR="0" lvl="0" indent="0" algn="ctr" rtl="0">
                        <a:lnSpc>
                          <a:spcPct val="100000"/>
                        </a:lnSpc>
                        <a:spcBef>
                          <a:spcPts val="0"/>
                        </a:spcBef>
                        <a:spcAft>
                          <a:spcPts val="0"/>
                        </a:spcAft>
                        <a:buClrTx/>
                        <a:buSzTx/>
                        <a:buFontTx/>
                        <a:buNone/>
                      </a:pPr>
                      <a:r>
                        <a:rPr lang="en-GB" sz="1800" dirty="0"/>
                        <a:t>90%</a:t>
                      </a:r>
                    </a:p>
                  </a:txBody>
                  <a:tcPr/>
                </a:tc>
                <a:tc>
                  <a:txBody>
                    <a:bodyPr/>
                    <a:lstStyle/>
                    <a:p>
                      <a:pPr lvl="0" algn="ctr">
                        <a:buNone/>
                      </a:pPr>
                      <a:r>
                        <a:rPr lang="en-GB" sz="1800"/>
                        <a:t>6%</a:t>
                      </a:r>
                    </a:p>
                  </a:txBody>
                  <a:tcPr/>
                </a:tc>
                <a:tc>
                  <a:txBody>
                    <a:bodyPr/>
                    <a:lstStyle/>
                    <a:p>
                      <a:pPr lvl="0" algn="ctr">
                        <a:buNone/>
                      </a:pPr>
                      <a:r>
                        <a:rPr lang="en-GB" sz="1800"/>
                        <a:t>2</a:t>
                      </a:r>
                    </a:p>
                  </a:txBody>
                  <a:tcPr/>
                </a:tc>
                <a:tc>
                  <a:txBody>
                    <a:bodyPr/>
                    <a:lstStyle/>
                    <a:p>
                      <a:pPr lvl="0" algn="ctr">
                        <a:buNone/>
                      </a:pPr>
                      <a:r>
                        <a:rPr lang="en-GB" sz="1800" dirty="0"/>
                        <a:t>12</a:t>
                      </a:r>
                    </a:p>
                  </a:txBody>
                  <a:tcPr/>
                </a:tc>
                <a:tc>
                  <a:txBody>
                    <a:bodyPr/>
                    <a:lstStyle/>
                    <a:p>
                      <a:pPr lvl="0" algn="ctr">
                        <a:buNone/>
                      </a:pPr>
                      <a:r>
                        <a:rPr lang="en-GB" sz="1800" dirty="0"/>
                        <a:t>0%</a:t>
                      </a:r>
                    </a:p>
                  </a:txBody>
                  <a:tcPr/>
                </a:tc>
                <a:extLst>
                  <a:ext uri="{0D108BD9-81ED-4DB2-BD59-A6C34878D82A}">
                    <a16:rowId xmlns:a16="http://schemas.microsoft.com/office/drawing/2014/main" val="519136799"/>
                  </a:ext>
                </a:extLst>
              </a:tr>
            </a:tbl>
          </a:graphicData>
        </a:graphic>
      </p:graphicFrame>
      <p:sp>
        <p:nvSpPr>
          <p:cNvPr id="15" name="TextBox 14">
            <a:extLst>
              <a:ext uri="{FF2B5EF4-FFF2-40B4-BE49-F238E27FC236}">
                <a16:creationId xmlns:a16="http://schemas.microsoft.com/office/drawing/2014/main" id="{A5F1DFA0-61D6-7E00-8C9F-DE30EEA16A70}"/>
              </a:ext>
            </a:extLst>
          </p:cNvPr>
          <p:cNvSpPr txBox="1"/>
          <p:nvPr/>
        </p:nvSpPr>
        <p:spPr>
          <a:xfrm>
            <a:off x="387350" y="437699"/>
            <a:ext cx="11417300" cy="1246495"/>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Results: Accuracy of Data-Miner / ChatGPT </a:t>
            </a:r>
            <a:r>
              <a:rPr lang="en-GB" sz="3500" dirty="0">
                <a:solidFill>
                  <a:schemeClr val="bg1"/>
                </a:solidFill>
                <a:latin typeface="Lato"/>
                <a:ea typeface="Lato"/>
                <a:cs typeface="Lato"/>
              </a:rPr>
              <a:t>(compared with gold standard)</a:t>
            </a:r>
            <a:endParaRPr lang="en-GB" sz="3500" i="1" dirty="0">
              <a:solidFill>
                <a:schemeClr val="bg1"/>
              </a:solidFill>
              <a:latin typeface="Lato"/>
              <a:ea typeface="Lato"/>
              <a:cs typeface="Lato"/>
            </a:endParaRPr>
          </a:p>
        </p:txBody>
      </p:sp>
      <p:sp>
        <p:nvSpPr>
          <p:cNvPr id="5" name="TextBox 4">
            <a:extLst>
              <a:ext uri="{FF2B5EF4-FFF2-40B4-BE49-F238E27FC236}">
                <a16:creationId xmlns:a16="http://schemas.microsoft.com/office/drawing/2014/main" id="{057297AE-00DF-3E8B-4FCD-4D7FBBE7F365}"/>
              </a:ext>
            </a:extLst>
          </p:cNvPr>
          <p:cNvSpPr txBox="1"/>
          <p:nvPr/>
        </p:nvSpPr>
        <p:spPr>
          <a:xfrm>
            <a:off x="649812" y="5718570"/>
            <a:ext cx="11318875" cy="701731"/>
          </a:xfrm>
          <a:prstGeom prst="rect">
            <a:avLst/>
          </a:prstGeom>
          <a:noFill/>
        </p:spPr>
        <p:txBody>
          <a:bodyPr wrap="square" lIns="91440" tIns="45720" rIns="91440" bIns="45720" rtlCol="0" anchor="t">
            <a:spAutoFit/>
          </a:bodyPr>
          <a:lstStyle/>
          <a:p>
            <a:pPr algn="ctr">
              <a:lnSpc>
                <a:spcPct val="90000"/>
              </a:lnSpc>
              <a:spcBef>
                <a:spcPts val="1000"/>
              </a:spcBef>
            </a:pPr>
            <a:r>
              <a:rPr lang="en-GB" sz="2200" dirty="0">
                <a:solidFill>
                  <a:srgbClr val="002060"/>
                </a:solidFill>
                <a:latin typeface="Lato"/>
                <a:ea typeface="Lato"/>
                <a:cs typeface="Lato"/>
              </a:rPr>
              <a:t>Data-Miner records most closely matched the gold standard, but some records still captured incorrect details </a:t>
            </a:r>
          </a:p>
        </p:txBody>
      </p:sp>
    </p:spTree>
    <p:extLst>
      <p:ext uri="{BB962C8B-B14F-4D97-AF65-F5344CB8AC3E}">
        <p14:creationId xmlns:p14="http://schemas.microsoft.com/office/powerpoint/2010/main" val="122295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EF411B-523B-056A-21A9-A59F3F93B95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5B2F11B-CDB5-C69E-068E-705CEDFD648C}"/>
              </a:ext>
            </a:extLst>
          </p:cNvPr>
          <p:cNvSpPr txBox="1"/>
          <p:nvPr/>
        </p:nvSpPr>
        <p:spPr>
          <a:xfrm>
            <a:off x="5654041" y="2099616"/>
            <a:ext cx="6150610" cy="4154984"/>
          </a:xfrm>
          <a:prstGeom prst="rect">
            <a:avLst/>
          </a:prstGeom>
          <a:noFill/>
          <a:ln>
            <a:solidFill>
              <a:srgbClr val="193E72"/>
            </a:solidFill>
          </a:ln>
        </p:spPr>
        <p:txBody>
          <a:bodyPr wrap="square" lIns="91440" tIns="45720" rIns="91440" bIns="45720" rtlCol="0" anchor="t">
            <a:spAutoFit/>
          </a:bodyPr>
          <a:lstStyle/>
          <a:p>
            <a:r>
              <a:rPr lang="en-GB" sz="2200" dirty="0">
                <a:solidFill>
                  <a:srgbClr val="002060"/>
                </a:solidFill>
                <a:latin typeface="Lato"/>
                <a:ea typeface="Lato"/>
                <a:cs typeface="Lato"/>
              </a:rPr>
              <a:t>All methods provided an author field.</a:t>
            </a:r>
          </a:p>
          <a:p>
            <a:endParaRPr lang="en-GB" sz="2200" dirty="0">
              <a:solidFill>
                <a:srgbClr val="002060"/>
              </a:solidFill>
              <a:latin typeface="Lato"/>
              <a:ea typeface="Lato"/>
              <a:cs typeface="Lato"/>
            </a:endParaRPr>
          </a:p>
          <a:p>
            <a:r>
              <a:rPr lang="en-GB" sz="2200" dirty="0">
                <a:solidFill>
                  <a:srgbClr val="002060"/>
                </a:solidFill>
                <a:latin typeface="Lato"/>
                <a:ea typeface="Lato"/>
                <a:cs typeface="Lato"/>
              </a:rPr>
              <a:t>Data-Miner and Chat-GPT #2 provided an ‘abstract’.</a:t>
            </a:r>
          </a:p>
          <a:p>
            <a:endParaRPr lang="en-GB" sz="2200" dirty="0">
              <a:solidFill>
                <a:srgbClr val="002060"/>
              </a:solidFill>
              <a:latin typeface="Lato"/>
              <a:ea typeface="Lato"/>
              <a:cs typeface="Lato"/>
            </a:endParaRPr>
          </a:p>
          <a:p>
            <a:r>
              <a:rPr lang="en-GB" sz="2200" dirty="0">
                <a:solidFill>
                  <a:srgbClr val="002060"/>
                </a:solidFill>
                <a:latin typeface="Lato"/>
                <a:ea typeface="Lato"/>
                <a:cs typeface="Lato"/>
              </a:rPr>
              <a:t>Chat-GPT #1 provided virtually no abstracts even though going directly to each Google result via the URL.</a:t>
            </a:r>
          </a:p>
          <a:p>
            <a:endParaRPr lang="en-GB" sz="2200" dirty="0">
              <a:solidFill>
                <a:srgbClr val="002060"/>
              </a:solidFill>
              <a:latin typeface="Lato"/>
              <a:ea typeface="Lato"/>
              <a:cs typeface="Lato"/>
            </a:endParaRPr>
          </a:p>
          <a:p>
            <a:r>
              <a:rPr lang="en-GB" sz="2200" dirty="0">
                <a:solidFill>
                  <a:srgbClr val="002060"/>
                </a:solidFill>
                <a:latin typeface="Lato"/>
                <a:ea typeface="Lato"/>
                <a:cs typeface="Lato"/>
              </a:rPr>
              <a:t>Less than half the Gold Standard records contained information on Year. No method reliably retrieved this field.</a:t>
            </a:r>
          </a:p>
        </p:txBody>
      </p:sp>
      <p:sp>
        <p:nvSpPr>
          <p:cNvPr id="12" name="TextBox 11">
            <a:extLst>
              <a:ext uri="{FF2B5EF4-FFF2-40B4-BE49-F238E27FC236}">
                <a16:creationId xmlns:a16="http://schemas.microsoft.com/office/drawing/2014/main" id="{6C4BB384-B72A-6B8C-6366-03FD50F90992}"/>
              </a:ext>
            </a:extLst>
          </p:cNvPr>
          <p:cNvSpPr txBox="1"/>
          <p:nvPr/>
        </p:nvSpPr>
        <p:spPr>
          <a:xfrm>
            <a:off x="387350" y="390319"/>
            <a:ext cx="11417300" cy="1138773"/>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Results: Additional fields</a:t>
            </a:r>
          </a:p>
          <a:p>
            <a:pPr algn="ctr"/>
            <a:r>
              <a:rPr lang="en-GB" sz="2800" dirty="0">
                <a:solidFill>
                  <a:schemeClr val="bg1"/>
                </a:solidFill>
                <a:latin typeface="Lato"/>
                <a:ea typeface="Lato"/>
                <a:cs typeface="Lato"/>
              </a:rPr>
              <a:t>What is ‘good enough’ for screening decisions</a:t>
            </a:r>
          </a:p>
        </p:txBody>
      </p:sp>
      <p:graphicFrame>
        <p:nvGraphicFramePr>
          <p:cNvPr id="2" name="Table 1">
            <a:extLst>
              <a:ext uri="{FF2B5EF4-FFF2-40B4-BE49-F238E27FC236}">
                <a16:creationId xmlns:a16="http://schemas.microsoft.com/office/drawing/2014/main" id="{7F99C584-65BA-6520-A810-F2360EAEF8FA}"/>
              </a:ext>
            </a:extLst>
          </p:cNvPr>
          <p:cNvGraphicFramePr>
            <a:graphicFrameLocks noGrp="1"/>
          </p:cNvGraphicFramePr>
          <p:nvPr>
            <p:extLst>
              <p:ext uri="{D42A27DB-BD31-4B8C-83A1-F6EECF244321}">
                <p14:modId xmlns:p14="http://schemas.microsoft.com/office/powerpoint/2010/main" val="2985546150"/>
              </p:ext>
            </p:extLst>
          </p:nvPr>
        </p:nvGraphicFramePr>
        <p:xfrm>
          <a:off x="548641" y="2099616"/>
          <a:ext cx="4699953" cy="4154985"/>
        </p:xfrm>
        <a:graphic>
          <a:graphicData uri="http://schemas.openxmlformats.org/drawingml/2006/table">
            <a:tbl>
              <a:tblPr firstRow="1" bandRow="1">
                <a:tableStyleId>{5C22544A-7EE6-4342-B048-85BDC9FD1C3A}</a:tableStyleId>
              </a:tblPr>
              <a:tblGrid>
                <a:gridCol w="1645919">
                  <a:extLst>
                    <a:ext uri="{9D8B030D-6E8A-4147-A177-3AD203B41FA5}">
                      <a16:colId xmlns:a16="http://schemas.microsoft.com/office/drawing/2014/main" val="3973230250"/>
                    </a:ext>
                  </a:extLst>
                </a:gridCol>
                <a:gridCol w="981393">
                  <a:extLst>
                    <a:ext uri="{9D8B030D-6E8A-4147-A177-3AD203B41FA5}">
                      <a16:colId xmlns:a16="http://schemas.microsoft.com/office/drawing/2014/main" val="1406159151"/>
                    </a:ext>
                  </a:extLst>
                </a:gridCol>
                <a:gridCol w="984567">
                  <a:extLst>
                    <a:ext uri="{9D8B030D-6E8A-4147-A177-3AD203B41FA5}">
                      <a16:colId xmlns:a16="http://schemas.microsoft.com/office/drawing/2014/main" val="2181252085"/>
                    </a:ext>
                  </a:extLst>
                </a:gridCol>
                <a:gridCol w="1088074">
                  <a:extLst>
                    <a:ext uri="{9D8B030D-6E8A-4147-A177-3AD203B41FA5}">
                      <a16:colId xmlns:a16="http://schemas.microsoft.com/office/drawing/2014/main" val="491726993"/>
                    </a:ext>
                  </a:extLst>
                </a:gridCol>
              </a:tblGrid>
              <a:tr h="469694">
                <a:tc>
                  <a:txBody>
                    <a:bodyPr/>
                    <a:lstStyle/>
                    <a:p>
                      <a:r>
                        <a:rPr lang="en-GB" sz="2000" dirty="0"/>
                        <a:t>Method</a:t>
                      </a:r>
                    </a:p>
                  </a:txBody>
                  <a:tcPr/>
                </a:tc>
                <a:tc>
                  <a:txBody>
                    <a:bodyPr/>
                    <a:lstStyle/>
                    <a:p>
                      <a:r>
                        <a:rPr lang="en-GB" sz="2000" dirty="0"/>
                        <a:t>Author</a:t>
                      </a:r>
                    </a:p>
                  </a:txBody>
                  <a:tcPr/>
                </a:tc>
                <a:tc>
                  <a:txBody>
                    <a:bodyPr/>
                    <a:lstStyle/>
                    <a:p>
                      <a:r>
                        <a:rPr lang="en-GB" sz="2000" dirty="0"/>
                        <a:t>Year</a:t>
                      </a:r>
                    </a:p>
                  </a:txBody>
                  <a:tcPr/>
                </a:tc>
                <a:tc>
                  <a:txBody>
                    <a:bodyPr/>
                    <a:lstStyle/>
                    <a:p>
                      <a:r>
                        <a:rPr lang="en-GB" sz="2000" dirty="0"/>
                        <a:t>Abstract</a:t>
                      </a:r>
                    </a:p>
                  </a:txBody>
                  <a:tcPr/>
                </a:tc>
                <a:extLst>
                  <a:ext uri="{0D108BD9-81ED-4DB2-BD59-A6C34878D82A}">
                    <a16:rowId xmlns:a16="http://schemas.microsoft.com/office/drawing/2014/main" val="2302594265"/>
                  </a:ext>
                </a:extLst>
              </a:tr>
              <a:tr h="830997">
                <a:tc>
                  <a:txBody>
                    <a:bodyPr/>
                    <a:lstStyle/>
                    <a:p>
                      <a:pPr lvl="0" algn="ctr">
                        <a:buNone/>
                      </a:pPr>
                      <a:r>
                        <a:rPr lang="en-GB" sz="2000" b="1" dirty="0"/>
                        <a:t>Gold Standard</a:t>
                      </a:r>
                    </a:p>
                  </a:txBody>
                  <a:tcPr/>
                </a:tc>
                <a:tc>
                  <a:txBody>
                    <a:bodyPr/>
                    <a:lstStyle/>
                    <a:p>
                      <a:pPr lvl="0" algn="ctr">
                        <a:buNone/>
                      </a:pPr>
                      <a:r>
                        <a:rPr lang="en-GB" sz="2000" b="1" dirty="0"/>
                        <a:t>100%</a:t>
                      </a:r>
                    </a:p>
                  </a:txBody>
                  <a:tcPr/>
                </a:tc>
                <a:tc>
                  <a:txBody>
                    <a:bodyPr/>
                    <a:lstStyle/>
                    <a:p>
                      <a:pPr algn="ctr"/>
                      <a:r>
                        <a:rPr lang="en-GB" sz="2000" b="1" dirty="0"/>
                        <a:t>46%</a:t>
                      </a:r>
                    </a:p>
                  </a:txBody>
                  <a:tcPr/>
                </a:tc>
                <a:tc>
                  <a:txBody>
                    <a:bodyPr/>
                    <a:lstStyle/>
                    <a:p>
                      <a:pPr lvl="0" algn="ctr">
                        <a:buNone/>
                      </a:pPr>
                      <a:r>
                        <a:rPr lang="en-GB" sz="2000" b="1" dirty="0"/>
                        <a:t>100%</a:t>
                      </a:r>
                    </a:p>
                  </a:txBody>
                  <a:tcPr/>
                </a:tc>
                <a:extLst>
                  <a:ext uri="{0D108BD9-81ED-4DB2-BD59-A6C34878D82A}">
                    <a16:rowId xmlns:a16="http://schemas.microsoft.com/office/drawing/2014/main" val="442892916"/>
                  </a:ext>
                </a:extLst>
              </a:tr>
              <a:tr h="830997">
                <a:tc>
                  <a:txBody>
                    <a:bodyPr/>
                    <a:lstStyle/>
                    <a:p>
                      <a:pPr algn="ctr"/>
                      <a:r>
                        <a:rPr lang="en-GB" sz="2000" b="1" dirty="0">
                          <a:latin typeface="+mn-lt"/>
                          <a:ea typeface="Lato" panose="020F0502020204030203" pitchFamily="34" charset="0"/>
                          <a:cs typeface="Lato" panose="020F0502020204030203" pitchFamily="34" charset="0"/>
                        </a:rPr>
                        <a:t>ChatGPT #1</a:t>
                      </a:r>
                    </a:p>
                    <a:p>
                      <a:pPr algn="ctr"/>
                      <a:r>
                        <a:rPr lang="en-GB" sz="2000" b="1" dirty="0">
                          <a:latin typeface="+mn-lt"/>
                          <a:ea typeface="Lato" panose="020F0502020204030203" pitchFamily="34" charset="0"/>
                          <a:cs typeface="Lato" panose="020F0502020204030203" pitchFamily="34" charset="0"/>
                        </a:rPr>
                        <a:t>URL only</a:t>
                      </a:r>
                    </a:p>
                  </a:txBody>
                  <a:tcPr/>
                </a:tc>
                <a:tc>
                  <a:txBody>
                    <a:bodyPr/>
                    <a:lstStyle/>
                    <a:p>
                      <a:pPr lvl="0" algn="ctr">
                        <a:buNone/>
                      </a:pPr>
                      <a:r>
                        <a:rPr lang="en-GB" sz="2000" b="0" dirty="0"/>
                        <a:t>100%</a:t>
                      </a:r>
                    </a:p>
                  </a:txBody>
                  <a:tcPr/>
                </a:tc>
                <a:tc>
                  <a:txBody>
                    <a:bodyPr/>
                    <a:lstStyle/>
                    <a:p>
                      <a:pPr algn="ctr"/>
                      <a:r>
                        <a:rPr lang="en-GB" sz="2000" b="0" dirty="0"/>
                        <a:t>8%</a:t>
                      </a:r>
                    </a:p>
                  </a:txBody>
                  <a:tcPr/>
                </a:tc>
                <a:tc>
                  <a:txBody>
                    <a:bodyPr/>
                    <a:lstStyle/>
                    <a:p>
                      <a:pPr lvl="0" algn="ctr">
                        <a:buNone/>
                      </a:pPr>
                      <a:r>
                        <a:rPr lang="en-GB" sz="2000" b="0" dirty="0"/>
                        <a:t>1.5%</a:t>
                      </a:r>
                    </a:p>
                  </a:txBody>
                  <a:tcPr/>
                </a:tc>
                <a:extLst>
                  <a:ext uri="{0D108BD9-81ED-4DB2-BD59-A6C34878D82A}">
                    <a16:rowId xmlns:a16="http://schemas.microsoft.com/office/drawing/2014/main" val="4160422369"/>
                  </a:ext>
                </a:extLst>
              </a:tr>
              <a:tr h="1192300">
                <a:tc>
                  <a:txBody>
                    <a:bodyPr/>
                    <a:lstStyle/>
                    <a:p>
                      <a:pPr algn="ctr"/>
                      <a:r>
                        <a:rPr lang="en-GB" sz="2000" b="1" dirty="0">
                          <a:latin typeface="+mn-lt"/>
                          <a:ea typeface="Lato" panose="020F0502020204030203" pitchFamily="34" charset="0"/>
                          <a:cs typeface="Lato" panose="020F0502020204030203" pitchFamily="34" charset="0"/>
                        </a:rPr>
                        <a:t>ChatGPT #2</a:t>
                      </a:r>
                    </a:p>
                    <a:p>
                      <a:pPr algn="ctr"/>
                      <a:r>
                        <a:rPr lang="en-GB" sz="2000" b="1" dirty="0">
                          <a:latin typeface="+mn-lt"/>
                          <a:ea typeface="Lato" panose="020F0502020204030203" pitchFamily="34" charset="0"/>
                          <a:cs typeface="Lato" panose="020F0502020204030203" pitchFamily="34" charset="0"/>
                        </a:rPr>
                        <a:t>Text from Word doc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100%</a:t>
                      </a:r>
                    </a:p>
                  </a:txBody>
                  <a:tcPr/>
                </a:tc>
                <a:tc>
                  <a:txBody>
                    <a:bodyPr/>
                    <a:lstStyle/>
                    <a:p>
                      <a:pPr algn="ctr"/>
                      <a:r>
                        <a:rPr lang="en-GB" sz="2000" b="0" dirty="0"/>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100%</a:t>
                      </a:r>
                    </a:p>
                  </a:txBody>
                  <a:tcPr/>
                </a:tc>
                <a:extLst>
                  <a:ext uri="{0D108BD9-81ED-4DB2-BD59-A6C34878D82A}">
                    <a16:rowId xmlns:a16="http://schemas.microsoft.com/office/drawing/2014/main" val="1715609382"/>
                  </a:ext>
                </a:extLst>
              </a:tr>
              <a:tr h="830997">
                <a:tc>
                  <a:txBody>
                    <a:bodyPr/>
                    <a:lstStyle/>
                    <a:p>
                      <a:pPr lvl="0" algn="ctr">
                        <a:buNone/>
                      </a:pPr>
                      <a:r>
                        <a:rPr lang="en-GB" sz="2000" b="1" dirty="0"/>
                        <a:t>Data-Miner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100%</a:t>
                      </a:r>
                    </a:p>
                  </a:txBody>
                  <a:tcPr/>
                </a:tc>
                <a:tc>
                  <a:txBody>
                    <a:bodyPr/>
                    <a:lstStyle/>
                    <a:p>
                      <a:pPr algn="ctr"/>
                      <a:r>
                        <a:rPr lang="en-GB" sz="2000" b="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100%</a:t>
                      </a:r>
                    </a:p>
                  </a:txBody>
                  <a:tcPr/>
                </a:tc>
                <a:extLst>
                  <a:ext uri="{0D108BD9-81ED-4DB2-BD59-A6C34878D82A}">
                    <a16:rowId xmlns:a16="http://schemas.microsoft.com/office/drawing/2014/main" val="1635684552"/>
                  </a:ext>
                </a:extLst>
              </a:tr>
            </a:tbl>
          </a:graphicData>
        </a:graphic>
      </p:graphicFrame>
    </p:spTree>
    <p:extLst>
      <p:ext uri="{BB962C8B-B14F-4D97-AF65-F5344CB8AC3E}">
        <p14:creationId xmlns:p14="http://schemas.microsoft.com/office/powerpoint/2010/main" val="390057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86D9F7-8719-8BEF-DCED-E9C205C5FF8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6D7E32A-DC98-2948-DF4A-EF39A4F1A8B0}"/>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Results: Overall</a:t>
            </a:r>
          </a:p>
        </p:txBody>
      </p:sp>
      <p:graphicFrame>
        <p:nvGraphicFramePr>
          <p:cNvPr id="5" name="Table 4">
            <a:extLst>
              <a:ext uri="{FF2B5EF4-FFF2-40B4-BE49-F238E27FC236}">
                <a16:creationId xmlns:a16="http://schemas.microsoft.com/office/drawing/2014/main" id="{F16CC13B-1422-9194-9821-699DBFFCD135}"/>
              </a:ext>
            </a:extLst>
          </p:cNvPr>
          <p:cNvGraphicFramePr>
            <a:graphicFrameLocks noGrp="1"/>
          </p:cNvGraphicFramePr>
          <p:nvPr>
            <p:extLst>
              <p:ext uri="{D42A27DB-BD31-4B8C-83A1-F6EECF244321}">
                <p14:modId xmlns:p14="http://schemas.microsoft.com/office/powerpoint/2010/main" val="110325476"/>
              </p:ext>
            </p:extLst>
          </p:nvPr>
        </p:nvGraphicFramePr>
        <p:xfrm>
          <a:off x="387350" y="1253296"/>
          <a:ext cx="11417295" cy="4770693"/>
        </p:xfrm>
        <a:graphic>
          <a:graphicData uri="http://schemas.openxmlformats.org/drawingml/2006/table">
            <a:tbl>
              <a:tblPr firstRow="1" firstCol="1" bandRow="1">
                <a:tableStyleId>{5C22544A-7EE6-4342-B048-85BDC9FD1C3A}</a:tableStyleId>
              </a:tblPr>
              <a:tblGrid>
                <a:gridCol w="1453482">
                  <a:extLst>
                    <a:ext uri="{9D8B030D-6E8A-4147-A177-3AD203B41FA5}">
                      <a16:colId xmlns:a16="http://schemas.microsoft.com/office/drawing/2014/main" val="2898708426"/>
                    </a:ext>
                  </a:extLst>
                </a:gridCol>
                <a:gridCol w="1395663">
                  <a:extLst>
                    <a:ext uri="{9D8B030D-6E8A-4147-A177-3AD203B41FA5}">
                      <a16:colId xmlns:a16="http://schemas.microsoft.com/office/drawing/2014/main" val="386693917"/>
                    </a:ext>
                  </a:extLst>
                </a:gridCol>
                <a:gridCol w="1576137">
                  <a:extLst>
                    <a:ext uri="{9D8B030D-6E8A-4147-A177-3AD203B41FA5}">
                      <a16:colId xmlns:a16="http://schemas.microsoft.com/office/drawing/2014/main" val="3214771250"/>
                    </a:ext>
                  </a:extLst>
                </a:gridCol>
                <a:gridCol w="1696452">
                  <a:extLst>
                    <a:ext uri="{9D8B030D-6E8A-4147-A177-3AD203B41FA5}">
                      <a16:colId xmlns:a16="http://schemas.microsoft.com/office/drawing/2014/main" val="728060265"/>
                    </a:ext>
                  </a:extLst>
                </a:gridCol>
                <a:gridCol w="1838089">
                  <a:extLst>
                    <a:ext uri="{9D8B030D-6E8A-4147-A177-3AD203B41FA5}">
                      <a16:colId xmlns:a16="http://schemas.microsoft.com/office/drawing/2014/main" val="894690100"/>
                    </a:ext>
                  </a:extLst>
                </a:gridCol>
                <a:gridCol w="1728736">
                  <a:extLst>
                    <a:ext uri="{9D8B030D-6E8A-4147-A177-3AD203B41FA5}">
                      <a16:colId xmlns:a16="http://schemas.microsoft.com/office/drawing/2014/main" val="3644564861"/>
                    </a:ext>
                  </a:extLst>
                </a:gridCol>
                <a:gridCol w="1728736">
                  <a:extLst>
                    <a:ext uri="{9D8B030D-6E8A-4147-A177-3AD203B41FA5}">
                      <a16:colId xmlns:a16="http://schemas.microsoft.com/office/drawing/2014/main" val="2643899444"/>
                    </a:ext>
                  </a:extLst>
                </a:gridCol>
              </a:tblGrid>
              <a:tr h="301758">
                <a:tc>
                  <a:txBody>
                    <a:bodyPr/>
                    <a:lstStyle/>
                    <a:p>
                      <a:pPr>
                        <a:lnSpc>
                          <a:spcPct val="107000"/>
                        </a:lnSpc>
                        <a:spcAft>
                          <a:spcPts val="800"/>
                        </a:spcAft>
                        <a:buNone/>
                      </a:pPr>
                      <a:endParaRPr lang="en-GB" sz="1800"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800" b="1" dirty="0">
                          <a:solidFill>
                            <a:schemeClr val="bg1"/>
                          </a:solidFill>
                          <a:effectLst/>
                          <a:latin typeface="Aptos"/>
                          <a:ea typeface="Aptos" panose="020B0004020202020204" pitchFamily="34" charset="0"/>
                          <a:cs typeface="Aptos" panose="020B0004020202020204" pitchFamily="34" charset="0"/>
                        </a:rPr>
                        <a:t>Process time </a:t>
                      </a:r>
                    </a:p>
                    <a:p>
                      <a:pPr>
                        <a:lnSpc>
                          <a:spcPct val="107000"/>
                        </a:lnSpc>
                        <a:spcAft>
                          <a:spcPts val="800"/>
                        </a:spcAft>
                        <a:buNone/>
                      </a:pPr>
                      <a:r>
                        <a:rPr lang="en-GB" sz="1800" b="1" dirty="0">
                          <a:solidFill>
                            <a:schemeClr val="bg1"/>
                          </a:solidFill>
                          <a:effectLst/>
                          <a:latin typeface="Aptos"/>
                          <a:ea typeface="Aptos" panose="020B0004020202020204" pitchFamily="34" charset="0"/>
                          <a:cs typeface="Aptos" panose="020B0004020202020204" pitchFamily="34" charset="0"/>
                        </a:rPr>
                        <a:t>200 records</a:t>
                      </a:r>
                      <a:endParaRPr lang="en-GB" sz="1800" dirty="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r>
                        <a:rPr lang="en-GB" sz="1800" b="1" dirty="0">
                          <a:solidFill>
                            <a:schemeClr val="bg1"/>
                          </a:solidFill>
                          <a:effectLst/>
                          <a:latin typeface="Aptos"/>
                          <a:ea typeface="Aptos" panose="020B0004020202020204" pitchFamily="34" charset="0"/>
                          <a:cs typeface="Aptos" panose="020B0004020202020204" pitchFamily="34" charset="0"/>
                        </a:rPr>
                        <a:t>% Records </a:t>
                      </a:r>
                    </a:p>
                    <a:p>
                      <a:pPr algn="ctr"/>
                      <a:r>
                        <a:rPr lang="en-GB" sz="1800" dirty="0"/>
                        <a:t>TI-URL match</a:t>
                      </a:r>
                    </a:p>
                    <a:p>
                      <a:pPr algn="ctr"/>
                      <a:r>
                        <a:rPr lang="en-GB" sz="1800" dirty="0"/>
                        <a:t> (or close-enough)</a:t>
                      </a:r>
                      <a:endParaRPr lang="en-GB" sz="1800" dirty="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a:solidFill>
                            <a:schemeClr val="bg1"/>
                          </a:solidFill>
                          <a:effectLst/>
                          <a:latin typeface="Aptos"/>
                          <a:ea typeface="Aptos" panose="020B0004020202020204" pitchFamily="34" charset="0"/>
                          <a:cs typeface="Aptos" panose="020B0004020202020204" pitchFamily="34" charset="0"/>
                        </a:rPr>
                        <a:t>Number of wrong  (mis-matched URL) records </a:t>
                      </a:r>
                      <a:endParaRPr lang="en-GB" sz="18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800" b="1" dirty="0">
                          <a:solidFill>
                            <a:schemeClr val="bg1"/>
                          </a:solidFill>
                          <a:effectLst/>
                          <a:latin typeface="Aptos"/>
                          <a:ea typeface="Aptos" panose="020B0004020202020204" pitchFamily="34" charset="0"/>
                          <a:cs typeface="Aptos" panose="020B0004020202020204" pitchFamily="34" charset="0"/>
                        </a:rPr>
                        <a:t>Unique records across GS and comparator</a:t>
                      </a:r>
                      <a:endParaRPr lang="en-GB" sz="1800" dirty="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800" b="1" kern="1200" dirty="0">
                          <a:solidFill>
                            <a:schemeClr val="bg1"/>
                          </a:solidFill>
                          <a:effectLst/>
                          <a:latin typeface="Aptos"/>
                        </a:rPr>
                        <a:t>Additional fields completed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800" b="1" kern="1200">
                          <a:solidFill>
                            <a:schemeClr val="bg1"/>
                          </a:solidFill>
                          <a:effectLst/>
                          <a:latin typeface="Aptos"/>
                        </a:rPr>
                        <a:t>IS rated ease of use / liable to human error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37595982"/>
                  </a:ext>
                </a:extLst>
              </a:tr>
              <a:tr h="649687">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Chat-GPT #1</a:t>
                      </a:r>
                    </a:p>
                    <a:p>
                      <a:pPr>
                        <a:lnSpc>
                          <a:spcPct val="107000"/>
                        </a:lnSpc>
                        <a:spcAft>
                          <a:spcPts val="800"/>
                        </a:spcAft>
                        <a:buNone/>
                      </a:pPr>
                      <a:r>
                        <a:rPr lang="en-GB" sz="1600" b="1" dirty="0">
                          <a:solidFill>
                            <a:srgbClr val="000000"/>
                          </a:solidFill>
                          <a:effectLst/>
                          <a:latin typeface="Aptos"/>
                        </a:rPr>
                        <a:t>URL only</a:t>
                      </a:r>
                      <a:endParaRPr lang="en-GB" sz="1600"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51:17</a:t>
                      </a:r>
                    </a:p>
                  </a:txBody>
                  <a:tcPr marL="6312" marR="6312" marT="63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r>
                        <a:rPr lang="en-GB" sz="1800" b="1" u="none" strike="noStrike" kern="1200" dirty="0">
                          <a:solidFill>
                            <a:schemeClr val="dk1"/>
                          </a:solidFill>
                          <a:effectLst/>
                          <a:latin typeface="+mn-lt"/>
                          <a:ea typeface="Lato" panose="020F0502020204030203" pitchFamily="34" charset="0"/>
                          <a:cs typeface="Lato" panose="020F0502020204030203" pitchFamily="34" charset="0"/>
                        </a:rPr>
                        <a:t>81%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a:r>
                        <a:rPr lang="en-GB" sz="1800" b="1" u="none" strike="noStrike" kern="1200" dirty="0">
                          <a:solidFill>
                            <a:schemeClr val="dk1"/>
                          </a:solidFill>
                          <a:effectLst/>
                          <a:latin typeface="+mn-lt"/>
                          <a:ea typeface="Lato" panose="020F0502020204030203" pitchFamily="34" charset="0"/>
                          <a:cs typeface="Lato" panose="020F0502020204030203" pitchFamily="34" charset="0"/>
                        </a:rPr>
                        <a:t>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7000"/>
                        </a:lnSpc>
                        <a:spcAft>
                          <a:spcPts val="800"/>
                        </a:spcAft>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9</a:t>
                      </a: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dirty="0">
                          <a:effectLst/>
                          <a:latin typeface="Aptos"/>
                        </a:rPr>
                        <a:t>All authors </a:t>
                      </a:r>
                    </a:p>
                    <a:p>
                      <a:pPr>
                        <a:lnSpc>
                          <a:spcPct val="107000"/>
                        </a:lnSpc>
                        <a:spcAft>
                          <a:spcPts val="800"/>
                        </a:spcAft>
                        <a:buNone/>
                      </a:pPr>
                      <a:r>
                        <a:rPr lang="en-GB" sz="1600" b="1" dirty="0">
                          <a:effectLst/>
                          <a:latin typeface="Aptos"/>
                        </a:rPr>
                        <a:t>1.5% abstracts</a:t>
                      </a:r>
                    </a:p>
                    <a:p>
                      <a:pPr>
                        <a:lnSpc>
                          <a:spcPct val="107000"/>
                        </a:lnSpc>
                        <a:spcAft>
                          <a:spcPts val="800"/>
                        </a:spcAft>
                        <a:buNone/>
                      </a:pPr>
                      <a:r>
                        <a:rPr lang="en-GB" sz="1600" b="1" dirty="0">
                          <a:effectLst/>
                          <a:latin typeface="Aptos"/>
                        </a:rPr>
                        <a:t>8%  years</a:t>
                      </a: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dirty="0">
                          <a:solidFill>
                            <a:schemeClr val="tx1"/>
                          </a:solidFill>
                          <a:effectLst/>
                          <a:latin typeface="Aptos"/>
                        </a:rPr>
                        <a:t>Error prone, intensive concentration for opening &amp; copying all URLs</a:t>
                      </a: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083784964"/>
                  </a:ext>
                </a:extLst>
              </a:tr>
              <a:tr h="649687">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Chat-GPT #2 Text from Word doc </a:t>
                      </a:r>
                      <a:endParaRPr lang="en-GB" sz="1600"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fontAlgn="b">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35:39</a:t>
                      </a:r>
                    </a:p>
                  </a:txBody>
                  <a:tcPr marL="6312" marR="6312" marT="63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lvl="0" algn="ctr" defTabSz="914400">
                        <a:buNone/>
                        <a:tabLst/>
                        <a:defRPr/>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lvl="0" algn="ctr" defTabSz="914400">
                        <a:buNone/>
                        <a:tabLst/>
                        <a:defRPr/>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138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lnSpc>
                          <a:spcPct val="107000"/>
                        </a:lnSpc>
                        <a:spcAft>
                          <a:spcPts val="800"/>
                        </a:spcAft>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18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dirty="0">
                          <a:effectLst/>
                          <a:latin typeface="Aptos"/>
                        </a:rPr>
                        <a:t>All authors </a:t>
                      </a:r>
                    </a:p>
                    <a:p>
                      <a:pPr>
                        <a:lnSpc>
                          <a:spcPct val="107000"/>
                        </a:lnSpc>
                        <a:spcAft>
                          <a:spcPts val="800"/>
                        </a:spcAft>
                        <a:buNone/>
                      </a:pPr>
                      <a:r>
                        <a:rPr lang="en-GB" sz="1600" b="1" dirty="0">
                          <a:effectLst/>
                          <a:latin typeface="Aptos"/>
                        </a:rPr>
                        <a:t>All abstracts</a:t>
                      </a:r>
                    </a:p>
                    <a:p>
                      <a:pPr>
                        <a:lnSpc>
                          <a:spcPct val="107000"/>
                        </a:lnSpc>
                        <a:spcAft>
                          <a:spcPts val="800"/>
                        </a:spcAft>
                        <a:buNone/>
                      </a:pPr>
                      <a:r>
                        <a:rPr lang="en-GB" sz="1600" b="1" dirty="0">
                          <a:effectLst/>
                          <a:latin typeface="Aptos"/>
                        </a:rPr>
                        <a:t>20% years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dirty="0">
                          <a:effectLst/>
                          <a:latin typeface="Aptos"/>
                        </a:rPr>
                        <a:t>Error-prone for copy batches of Google results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484304719"/>
                  </a:ext>
                </a:extLst>
              </a:tr>
              <a:tr h="649687">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Data-Miner</a:t>
                      </a:r>
                      <a:endParaRPr lang="en-GB" sz="1600"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fontAlgn="b">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17:33</a:t>
                      </a:r>
                    </a:p>
                  </a:txBody>
                  <a:tcPr marL="6312" marR="6312" marT="63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lvl="0" indent="0" algn="ctr" rtl="0">
                        <a:lnSpc>
                          <a:spcPct val="100000"/>
                        </a:lnSpc>
                        <a:spcBef>
                          <a:spcPts val="0"/>
                        </a:spcBef>
                        <a:spcAft>
                          <a:spcPts val="0"/>
                        </a:spcAft>
                        <a:buClrTx/>
                        <a:buSzTx/>
                        <a:buFontTx/>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90%</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lvl="0" indent="0" algn="ctr" rtl="0">
                        <a:lnSpc>
                          <a:spcPct val="100000"/>
                        </a:lnSpc>
                        <a:spcBef>
                          <a:spcPts val="0"/>
                        </a:spcBef>
                        <a:spcAft>
                          <a:spcPts val="0"/>
                        </a:spcAft>
                        <a:buClrTx/>
                        <a:buSzTx/>
                        <a:buFontTx/>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7000"/>
                        </a:lnSpc>
                        <a:spcAft>
                          <a:spcPts val="800"/>
                        </a:spcAft>
                        <a:buNone/>
                      </a:pPr>
                      <a:r>
                        <a:rPr lang="en-GB" sz="1800" b="1" u="none" strike="noStrike" kern="1200" dirty="0">
                          <a:solidFill>
                            <a:schemeClr val="dk1"/>
                          </a:solidFill>
                          <a:effectLst/>
                          <a:latin typeface="+mn-lt"/>
                          <a:ea typeface="Lato" panose="020F0502020204030203" pitchFamily="34" charset="0"/>
                          <a:cs typeface="Lato" panose="020F0502020204030203" pitchFamily="34" charset="0"/>
                        </a:rPr>
                        <a:t>12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dirty="0">
                          <a:effectLst/>
                          <a:latin typeface="Aptos"/>
                        </a:rPr>
                        <a:t>All authors</a:t>
                      </a:r>
                    </a:p>
                    <a:p>
                      <a:pPr>
                        <a:lnSpc>
                          <a:spcPct val="107000"/>
                        </a:lnSpc>
                        <a:spcAft>
                          <a:spcPts val="800"/>
                        </a:spcAft>
                        <a:buNone/>
                      </a:pPr>
                      <a:r>
                        <a:rPr lang="en-GB" sz="1600" b="1" dirty="0">
                          <a:effectLst/>
                          <a:latin typeface="Aptos"/>
                        </a:rPr>
                        <a:t>All abstracts</a:t>
                      </a:r>
                    </a:p>
                    <a:p>
                      <a:pPr>
                        <a:lnSpc>
                          <a:spcPct val="107000"/>
                        </a:lnSpc>
                        <a:spcAft>
                          <a:spcPts val="800"/>
                        </a:spcAft>
                        <a:buNone/>
                      </a:pPr>
                      <a:r>
                        <a:rPr lang="en-GB" sz="1600" b="1" dirty="0">
                          <a:effectLst/>
                          <a:latin typeface="Aptos"/>
                        </a:rPr>
                        <a:t>0%  years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dirty="0">
                          <a:effectLst/>
                          <a:latin typeface="Aptos"/>
                        </a:rPr>
                        <a:t>Simple once set up &amp; familiar with interface.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99856845"/>
                  </a:ext>
                </a:extLst>
              </a:tr>
            </a:tbl>
          </a:graphicData>
        </a:graphic>
      </p:graphicFrame>
      <p:graphicFrame>
        <p:nvGraphicFramePr>
          <p:cNvPr id="4" name="Table 3">
            <a:extLst>
              <a:ext uri="{FF2B5EF4-FFF2-40B4-BE49-F238E27FC236}">
                <a16:creationId xmlns:a16="http://schemas.microsoft.com/office/drawing/2014/main" id="{A079110B-5AAD-17B8-F163-FA6382CD659C}"/>
              </a:ext>
            </a:extLst>
          </p:cNvPr>
          <p:cNvGraphicFramePr>
            <a:graphicFrameLocks noGrp="1"/>
          </p:cNvGraphicFramePr>
          <p:nvPr>
            <p:extLst>
              <p:ext uri="{D42A27DB-BD31-4B8C-83A1-F6EECF244321}">
                <p14:modId xmlns:p14="http://schemas.microsoft.com/office/powerpoint/2010/main" val="2332199623"/>
              </p:ext>
            </p:extLst>
          </p:nvPr>
        </p:nvGraphicFramePr>
        <p:xfrm>
          <a:off x="7916779" y="6209854"/>
          <a:ext cx="3887866" cy="395483"/>
        </p:xfrm>
        <a:graphic>
          <a:graphicData uri="http://schemas.openxmlformats.org/drawingml/2006/table">
            <a:tbl>
              <a:tblPr firstRow="1" bandRow="1">
                <a:tableStyleId>{5940675A-B579-460E-94D1-54222C63F5DA}</a:tableStyleId>
              </a:tblPr>
              <a:tblGrid>
                <a:gridCol w="893661">
                  <a:extLst>
                    <a:ext uri="{9D8B030D-6E8A-4147-A177-3AD203B41FA5}">
                      <a16:colId xmlns:a16="http://schemas.microsoft.com/office/drawing/2014/main" val="527703570"/>
                    </a:ext>
                  </a:extLst>
                </a:gridCol>
                <a:gridCol w="997059">
                  <a:extLst>
                    <a:ext uri="{9D8B030D-6E8A-4147-A177-3AD203B41FA5}">
                      <a16:colId xmlns:a16="http://schemas.microsoft.com/office/drawing/2014/main" val="2232088593"/>
                    </a:ext>
                  </a:extLst>
                </a:gridCol>
                <a:gridCol w="908432">
                  <a:extLst>
                    <a:ext uri="{9D8B030D-6E8A-4147-A177-3AD203B41FA5}">
                      <a16:colId xmlns:a16="http://schemas.microsoft.com/office/drawing/2014/main" val="3127985044"/>
                    </a:ext>
                  </a:extLst>
                </a:gridCol>
                <a:gridCol w="1088714">
                  <a:extLst>
                    <a:ext uri="{9D8B030D-6E8A-4147-A177-3AD203B41FA5}">
                      <a16:colId xmlns:a16="http://schemas.microsoft.com/office/drawing/2014/main" val="1449198267"/>
                    </a:ext>
                  </a:extLst>
                </a:gridCol>
              </a:tblGrid>
              <a:tr h="395483">
                <a:tc>
                  <a:txBody>
                    <a:bodyPr/>
                    <a:lstStyle/>
                    <a:p>
                      <a:r>
                        <a:rPr lang="en-GB" sz="1600" b="1" dirty="0">
                          <a:latin typeface="Aptos" panose="020B0004020202020204" pitchFamily="34" charset="0"/>
                        </a:rPr>
                        <a:t>Key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GB" sz="1600" b="0" i="0" u="none" strike="noStrike" noProof="0" dirty="0">
                          <a:solidFill>
                            <a:srgbClr val="000000"/>
                          </a:solidFill>
                          <a:latin typeface="Aptos" panose="020B0004020202020204" pitchFamily="34" charset="0"/>
                        </a:rPr>
                        <a:t>Good</a:t>
                      </a:r>
                      <a:endParaRPr lang="en-US" sz="16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GB" sz="1600" b="0" i="0" u="none" strike="noStrike" noProof="0" dirty="0">
                          <a:solidFill>
                            <a:srgbClr val="000000"/>
                          </a:solidFill>
                          <a:latin typeface="Aptos" panose="020B0004020202020204" pitchFamily="34" charset="0"/>
                        </a:rPr>
                        <a:t>Medium</a:t>
                      </a:r>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lvl="0" algn="ctr">
                        <a:buNone/>
                      </a:pPr>
                      <a:r>
                        <a:rPr lang="en-GB" sz="1600" b="0" i="0" u="none" strike="noStrike" noProof="0" dirty="0">
                          <a:solidFill>
                            <a:srgbClr val="000000"/>
                          </a:solidFill>
                          <a:latin typeface="Aptos" panose="020B0004020202020204" pitchFamily="34" charset="0"/>
                        </a:rPr>
                        <a:t>Poor​</a:t>
                      </a:r>
                    </a:p>
                  </a:txBody>
                  <a:tcPr>
                    <a:lnL w="12700">
                      <a:solidFill>
                        <a:schemeClr val="tx1"/>
                      </a:solidFill>
                    </a:lnL>
                    <a:lnR w="12700">
                      <a:solidFill>
                        <a:schemeClr val="tx1"/>
                      </a:solidFill>
                    </a:lnR>
                    <a:lnT w="12700">
                      <a:solidFill>
                        <a:schemeClr val="tx1"/>
                      </a:solidFill>
                    </a:lnT>
                    <a:lnB w="12700">
                      <a:solidFill>
                        <a:schemeClr val="tx1"/>
                      </a:solidFill>
                    </a:lnB>
                    <a:solidFill>
                      <a:srgbClr val="C00000"/>
                    </a:solidFill>
                  </a:tcPr>
                </a:tc>
                <a:extLst>
                  <a:ext uri="{0D108BD9-81ED-4DB2-BD59-A6C34878D82A}">
                    <a16:rowId xmlns:a16="http://schemas.microsoft.com/office/drawing/2014/main" val="3802301736"/>
                  </a:ext>
                </a:extLst>
              </a:tr>
            </a:tbl>
          </a:graphicData>
        </a:graphic>
      </p:graphicFrame>
    </p:spTree>
    <p:extLst>
      <p:ext uri="{BB962C8B-B14F-4D97-AF65-F5344CB8AC3E}">
        <p14:creationId xmlns:p14="http://schemas.microsoft.com/office/powerpoint/2010/main" val="265562909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1B3B-C398-B154-A2A2-43A6AB813C4C}"/>
              </a:ext>
            </a:extLst>
          </p:cNvPr>
          <p:cNvSpPr>
            <a:spLocks noGrp="1"/>
          </p:cNvSpPr>
          <p:nvPr>
            <p:ph type="title"/>
          </p:nvPr>
        </p:nvSpPr>
        <p:spPr/>
        <p:txBody>
          <a:bodyPr>
            <a:normAutofit/>
          </a:bodyPr>
          <a:lstStyle/>
          <a:p>
            <a:br>
              <a:rPr lang="en-GB" dirty="0">
                <a:latin typeface="Aptos"/>
              </a:rPr>
            </a:br>
            <a:endParaRPr lang="en-GB" dirty="0"/>
          </a:p>
        </p:txBody>
      </p:sp>
      <p:sp>
        <p:nvSpPr>
          <p:cNvPr id="3" name="Content Placeholder 2">
            <a:extLst>
              <a:ext uri="{FF2B5EF4-FFF2-40B4-BE49-F238E27FC236}">
                <a16:creationId xmlns:a16="http://schemas.microsoft.com/office/drawing/2014/main" id="{46F878B4-483E-A86F-5127-394460716503}"/>
              </a:ext>
            </a:extLst>
          </p:cNvPr>
          <p:cNvSpPr>
            <a:spLocks noGrp="1"/>
          </p:cNvSpPr>
          <p:nvPr>
            <p:ph idx="1"/>
          </p:nvPr>
        </p:nvSpPr>
        <p:spPr>
          <a:xfrm>
            <a:off x="485274" y="4656958"/>
            <a:ext cx="11319376" cy="2729820"/>
          </a:xfrm>
        </p:spPr>
        <p:txBody>
          <a:bodyPr vert="horz" lIns="91440" tIns="45720" rIns="91440" bIns="45720" rtlCol="0" anchor="t">
            <a:normAutofit/>
          </a:bodyPr>
          <a:lstStyle/>
          <a:p>
            <a:pPr marL="0" indent="0">
              <a:buNone/>
            </a:pPr>
            <a:r>
              <a:rPr lang="en-GB" sz="2200" dirty="0">
                <a:solidFill>
                  <a:srgbClr val="002060"/>
                </a:solidFill>
                <a:latin typeface="Lato"/>
                <a:ea typeface="Lato"/>
                <a:cs typeface="Lato"/>
              </a:rPr>
              <a:t>Chat-GPT methods produced different results from two Information Specialists, despite using same prompts and same set of Google search results.</a:t>
            </a:r>
          </a:p>
          <a:p>
            <a:pPr marL="0" indent="0">
              <a:buNone/>
            </a:pPr>
            <a:endParaRPr lang="en-GB" sz="2200" dirty="0">
              <a:solidFill>
                <a:srgbClr val="002060"/>
              </a:solidFill>
              <a:latin typeface="Lato"/>
              <a:ea typeface="Lato"/>
              <a:cs typeface="Lato"/>
            </a:endParaRPr>
          </a:p>
          <a:p>
            <a:pPr marL="0" indent="0">
              <a:buNone/>
            </a:pPr>
            <a:r>
              <a:rPr lang="en-GB" sz="2200" dirty="0">
                <a:solidFill>
                  <a:srgbClr val="002060"/>
                </a:solidFill>
                <a:latin typeface="Lato"/>
                <a:ea typeface="Lato"/>
                <a:cs typeface="Lato"/>
              </a:rPr>
              <a:t>Data-Miner searches were not reproducible – as expected, due to differences in underlying Google search results for each IS.</a:t>
            </a:r>
          </a:p>
        </p:txBody>
      </p:sp>
      <p:graphicFrame>
        <p:nvGraphicFramePr>
          <p:cNvPr id="4" name="Table 3">
            <a:extLst>
              <a:ext uri="{FF2B5EF4-FFF2-40B4-BE49-F238E27FC236}">
                <a16:creationId xmlns:a16="http://schemas.microsoft.com/office/drawing/2014/main" id="{FD38CF47-F466-3DB9-69FC-F10C89C4F01F}"/>
              </a:ext>
            </a:extLst>
          </p:cNvPr>
          <p:cNvGraphicFramePr>
            <a:graphicFrameLocks noGrp="1"/>
          </p:cNvGraphicFramePr>
          <p:nvPr>
            <p:extLst>
              <p:ext uri="{D42A27DB-BD31-4B8C-83A1-F6EECF244321}">
                <p14:modId xmlns:p14="http://schemas.microsoft.com/office/powerpoint/2010/main" val="1953143299"/>
              </p:ext>
            </p:extLst>
          </p:nvPr>
        </p:nvGraphicFramePr>
        <p:xfrm>
          <a:off x="387350" y="1690688"/>
          <a:ext cx="11417300" cy="2810256"/>
        </p:xfrm>
        <a:graphic>
          <a:graphicData uri="http://schemas.openxmlformats.org/drawingml/2006/table">
            <a:tbl>
              <a:tblPr firstRow="1" bandRow="1">
                <a:tableStyleId>{5C22544A-7EE6-4342-B048-85BDC9FD1C3A}</a:tableStyleId>
              </a:tblPr>
              <a:tblGrid>
                <a:gridCol w="1994903">
                  <a:extLst>
                    <a:ext uri="{9D8B030D-6E8A-4147-A177-3AD203B41FA5}">
                      <a16:colId xmlns:a16="http://schemas.microsoft.com/office/drawing/2014/main" val="737928001"/>
                    </a:ext>
                  </a:extLst>
                </a:gridCol>
                <a:gridCol w="2767263">
                  <a:extLst>
                    <a:ext uri="{9D8B030D-6E8A-4147-A177-3AD203B41FA5}">
                      <a16:colId xmlns:a16="http://schemas.microsoft.com/office/drawing/2014/main" val="3144820033"/>
                    </a:ext>
                  </a:extLst>
                </a:gridCol>
                <a:gridCol w="3800809">
                  <a:extLst>
                    <a:ext uri="{9D8B030D-6E8A-4147-A177-3AD203B41FA5}">
                      <a16:colId xmlns:a16="http://schemas.microsoft.com/office/drawing/2014/main" val="2181037199"/>
                    </a:ext>
                  </a:extLst>
                </a:gridCol>
                <a:gridCol w="2854325">
                  <a:extLst>
                    <a:ext uri="{9D8B030D-6E8A-4147-A177-3AD203B41FA5}">
                      <a16:colId xmlns:a16="http://schemas.microsoft.com/office/drawing/2014/main" val="1119914452"/>
                    </a:ext>
                  </a:extLst>
                </a:gridCol>
              </a:tblGrid>
              <a:tr h="370840">
                <a:tc>
                  <a:txBody>
                    <a:bodyPr/>
                    <a:lstStyle/>
                    <a:p>
                      <a:endParaRPr lang="en-GB" sz="2000" dirty="0"/>
                    </a:p>
                  </a:txBody>
                  <a:tcPr/>
                </a:tc>
                <a:tc>
                  <a:txBody>
                    <a:bodyPr/>
                    <a:lstStyle/>
                    <a:p>
                      <a:pPr lvl="0">
                        <a:lnSpc>
                          <a:spcPct val="107000"/>
                        </a:lnSpc>
                        <a:spcAft>
                          <a:spcPts val="800"/>
                        </a:spcAft>
                        <a:buNone/>
                      </a:pPr>
                      <a:r>
                        <a:rPr lang="en-GB" sz="2000" b="1" dirty="0">
                          <a:solidFill>
                            <a:schemeClr val="bg1"/>
                          </a:solidFill>
                          <a:effectLst/>
                          <a:latin typeface="Aptos"/>
                        </a:rPr>
                        <a:t>% Records with ‘good enough’ TI-URL match</a:t>
                      </a:r>
                      <a:endParaRPr lang="en-GB" sz="2000" dirty="0">
                        <a:solidFill>
                          <a:schemeClr val="bg1"/>
                        </a:solidFill>
                        <a:effectLst/>
                        <a:latin typeface="Aptos"/>
                      </a:endParaRPr>
                    </a:p>
                  </a:txBody>
                  <a:tcP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lvl="0" indent="0" algn="l" rtl="0">
                        <a:lnSpc>
                          <a:spcPct val="107000"/>
                        </a:lnSpc>
                        <a:spcBef>
                          <a:spcPts val="0"/>
                        </a:spcBef>
                        <a:spcAft>
                          <a:spcPts val="800"/>
                        </a:spcAft>
                        <a:buClrTx/>
                        <a:buSzTx/>
                        <a:buFontTx/>
                        <a:buNone/>
                      </a:pPr>
                      <a:r>
                        <a:rPr lang="en-GB" sz="2000" b="1" dirty="0">
                          <a:solidFill>
                            <a:schemeClr val="bg1"/>
                          </a:solidFill>
                          <a:effectLst/>
                          <a:latin typeface="Aptos"/>
                        </a:rPr>
                        <a:t>Wrong  records (mis-matched URL) from both IS sets</a:t>
                      </a:r>
                      <a:endParaRPr lang="en-GB" sz="2000" dirty="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lvl="0">
                        <a:lnSpc>
                          <a:spcPct val="107000"/>
                        </a:lnSpc>
                        <a:spcAft>
                          <a:spcPts val="800"/>
                        </a:spcAft>
                        <a:buNone/>
                      </a:pPr>
                      <a:r>
                        <a:rPr lang="en-GB" sz="2000" b="1" dirty="0">
                          <a:solidFill>
                            <a:schemeClr val="bg1"/>
                          </a:solidFill>
                          <a:effectLst/>
                          <a:latin typeface="Aptos"/>
                        </a:rPr>
                        <a:t>Non-duplicate records from both IS sets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711300969"/>
                  </a:ext>
                </a:extLst>
              </a:tr>
              <a:tr h="370840">
                <a:tc>
                  <a:txBody>
                    <a:bodyPr/>
                    <a:lstStyle/>
                    <a:p>
                      <a:pPr algn="ctr"/>
                      <a:r>
                        <a:rPr lang="en-GB" sz="2000" b="1" dirty="0">
                          <a:latin typeface="+mn-lt"/>
                          <a:ea typeface="Lato" panose="020F0502020204030203" pitchFamily="34" charset="0"/>
                          <a:cs typeface="Lato" panose="020F0502020204030203" pitchFamily="34" charset="0"/>
                        </a:rPr>
                        <a:t>ChatGPT #1</a:t>
                      </a:r>
                    </a:p>
                    <a:p>
                      <a:pPr algn="ctr"/>
                      <a:r>
                        <a:rPr lang="en-GB" sz="2000" b="1" dirty="0">
                          <a:latin typeface="+mn-lt"/>
                          <a:ea typeface="Lato" panose="020F0502020204030203" pitchFamily="34" charset="0"/>
                          <a:cs typeface="Lato" panose="020F0502020204030203" pitchFamily="34" charset="0"/>
                        </a:rPr>
                        <a:t>URL only</a:t>
                      </a:r>
                    </a:p>
                  </a:txBody>
                  <a:tcPr/>
                </a:tc>
                <a:tc>
                  <a:txBody>
                    <a:bodyPr/>
                    <a:lstStyle/>
                    <a:p>
                      <a:pPr algn="ctr"/>
                      <a:r>
                        <a:rPr lang="en-GB" dirty="0"/>
                        <a:t>88%</a:t>
                      </a:r>
                    </a:p>
                  </a:txBody>
                  <a:tcPr>
                    <a:lnT w="38100" cap="flat" cmpd="sng" algn="ctr">
                      <a:solidFill>
                        <a:srgbClr val="FFFFFF"/>
                      </a:solidFill>
                      <a:prstDash val="solid"/>
                      <a:round/>
                      <a:headEnd type="none" w="med" len="med"/>
                      <a:tailEnd type="none" w="med" len="med"/>
                    </a:lnT>
                  </a:tcPr>
                </a:tc>
                <a:tc>
                  <a:txBody>
                    <a:bodyPr/>
                    <a:lstStyle/>
                    <a:p>
                      <a:pPr algn="ctr"/>
                      <a:r>
                        <a:rPr lang="en-GB" dirty="0"/>
                        <a:t>2</a:t>
                      </a:r>
                    </a:p>
                  </a:txBody>
                  <a:tcPr>
                    <a:lnT w="38100" cap="flat" cmpd="sng" algn="ctr">
                      <a:solidFill>
                        <a:srgbClr val="FFFFFF"/>
                      </a:solidFill>
                      <a:prstDash val="solid"/>
                      <a:round/>
                      <a:headEnd type="none" w="med" len="med"/>
                      <a:tailEnd type="none" w="med" len="med"/>
                    </a:lnT>
                  </a:tcPr>
                </a:tc>
                <a:tc>
                  <a:txBody>
                    <a:bodyPr/>
                    <a:lstStyle/>
                    <a:p>
                      <a:pPr algn="ctr"/>
                      <a:r>
                        <a:rPr lang="en-GB" dirty="0"/>
                        <a:t>9</a:t>
                      </a:r>
                    </a:p>
                  </a:txBody>
                  <a:tcPr>
                    <a:lnT w="381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797639815"/>
                  </a:ext>
                </a:extLst>
              </a:tr>
              <a:tr h="370840">
                <a:tc>
                  <a:txBody>
                    <a:bodyPr/>
                    <a:lstStyle/>
                    <a:p>
                      <a:pPr algn="ctr"/>
                      <a:r>
                        <a:rPr lang="en-GB" sz="2000" b="1" dirty="0">
                          <a:latin typeface="+mn-lt"/>
                          <a:ea typeface="Lato" panose="020F0502020204030203" pitchFamily="34" charset="0"/>
                          <a:cs typeface="Lato" panose="020F0502020204030203" pitchFamily="34" charset="0"/>
                        </a:rPr>
                        <a:t>ChatGPT #2</a:t>
                      </a:r>
                    </a:p>
                    <a:p>
                      <a:pPr algn="ctr"/>
                      <a:r>
                        <a:rPr lang="en-GB" sz="2000" b="1" dirty="0">
                          <a:latin typeface="+mn-lt"/>
                          <a:ea typeface="Lato" panose="020F0502020204030203" pitchFamily="34" charset="0"/>
                          <a:cs typeface="Lato" panose="020F0502020204030203" pitchFamily="34" charset="0"/>
                        </a:rPr>
                        <a:t>Text from Word doc</a:t>
                      </a:r>
                    </a:p>
                  </a:txBody>
                  <a:tcPr/>
                </a:tc>
                <a:tc>
                  <a:txBody>
                    <a:bodyPr/>
                    <a:lstStyle/>
                    <a:p>
                      <a:pPr algn="ctr"/>
                      <a:r>
                        <a:rPr lang="en-GB" dirty="0"/>
                        <a:t>14%</a:t>
                      </a:r>
                    </a:p>
                  </a:txBody>
                  <a:tcPr/>
                </a:tc>
                <a:tc>
                  <a:txBody>
                    <a:bodyPr/>
                    <a:lstStyle/>
                    <a:p>
                      <a:pPr algn="ctr"/>
                      <a:r>
                        <a:rPr lang="en-GB" dirty="0"/>
                        <a:t>257</a:t>
                      </a:r>
                    </a:p>
                  </a:txBody>
                  <a:tcPr/>
                </a:tc>
                <a:tc>
                  <a:txBody>
                    <a:bodyPr/>
                    <a:lstStyle/>
                    <a:p>
                      <a:pPr algn="ctr"/>
                      <a:r>
                        <a:rPr lang="en-GB" dirty="0"/>
                        <a:t>86</a:t>
                      </a:r>
                    </a:p>
                  </a:txBody>
                  <a:tcPr/>
                </a:tc>
                <a:extLst>
                  <a:ext uri="{0D108BD9-81ED-4DB2-BD59-A6C34878D82A}">
                    <a16:rowId xmlns:a16="http://schemas.microsoft.com/office/drawing/2014/main" val="3417470506"/>
                  </a:ext>
                </a:extLst>
              </a:tr>
              <a:tr h="370840">
                <a:tc>
                  <a:txBody>
                    <a:bodyPr/>
                    <a:lstStyle/>
                    <a:p>
                      <a:r>
                        <a:rPr lang="en-GB" b="1" dirty="0"/>
                        <a:t>Data-Miner</a:t>
                      </a:r>
                    </a:p>
                  </a:txBody>
                  <a:tcPr/>
                </a:tc>
                <a:tc>
                  <a:txBody>
                    <a:bodyPr/>
                    <a:lstStyle/>
                    <a:p>
                      <a:pPr algn="ctr"/>
                      <a:r>
                        <a:rPr lang="en-GB" dirty="0"/>
                        <a:t>65%</a:t>
                      </a:r>
                    </a:p>
                  </a:txBody>
                  <a:tcPr/>
                </a:tc>
                <a:tc>
                  <a:txBody>
                    <a:bodyPr/>
                    <a:lstStyle/>
                    <a:p>
                      <a:pPr algn="ctr"/>
                      <a:r>
                        <a:rPr lang="en-GB" dirty="0"/>
                        <a:t>8</a:t>
                      </a:r>
                    </a:p>
                  </a:txBody>
                  <a:tcPr/>
                </a:tc>
                <a:tc>
                  <a:txBody>
                    <a:bodyPr/>
                    <a:lstStyle/>
                    <a:p>
                      <a:pPr algn="ctr"/>
                      <a:r>
                        <a:rPr lang="en-GB" dirty="0"/>
                        <a:t>128</a:t>
                      </a:r>
                    </a:p>
                  </a:txBody>
                  <a:tcPr/>
                </a:tc>
                <a:extLst>
                  <a:ext uri="{0D108BD9-81ED-4DB2-BD59-A6C34878D82A}">
                    <a16:rowId xmlns:a16="http://schemas.microsoft.com/office/drawing/2014/main" val="1333054390"/>
                  </a:ext>
                </a:extLst>
              </a:tr>
            </a:tbl>
          </a:graphicData>
        </a:graphic>
      </p:graphicFrame>
      <p:sp>
        <p:nvSpPr>
          <p:cNvPr id="5" name="TextBox 4">
            <a:extLst>
              <a:ext uri="{FF2B5EF4-FFF2-40B4-BE49-F238E27FC236}">
                <a16:creationId xmlns:a16="http://schemas.microsoft.com/office/drawing/2014/main" id="{0FF03ED2-1159-8910-2DBF-21CCB2808E84}"/>
              </a:ext>
            </a:extLst>
          </p:cNvPr>
          <p:cNvSpPr txBox="1"/>
          <p:nvPr/>
        </p:nvSpPr>
        <p:spPr>
          <a:xfrm>
            <a:off x="387350" y="199642"/>
            <a:ext cx="11417300" cy="1200329"/>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panose="020F0502020204030203" pitchFamily="34" charset="0"/>
                <a:ea typeface="Lato" panose="020F0502020204030203" pitchFamily="34" charset="0"/>
                <a:cs typeface="Lato" panose="020F0502020204030203" pitchFamily="34" charset="0"/>
              </a:rPr>
              <a:t>Reproducibility</a:t>
            </a:r>
          </a:p>
          <a:p>
            <a:pPr algn="ct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Similarity in TI-URL matches between Information Specialists</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4661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4AFCAB-C58F-5A63-369F-7B180B49B8A2}"/>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Summary</a:t>
            </a:r>
            <a:endParaRPr lang="en-US">
              <a:solidFill>
                <a:schemeClr val="bg1"/>
              </a:solidFill>
            </a:endParaRPr>
          </a:p>
        </p:txBody>
      </p:sp>
      <p:sp>
        <p:nvSpPr>
          <p:cNvPr id="899" name="TextBox 898">
            <a:extLst>
              <a:ext uri="{FF2B5EF4-FFF2-40B4-BE49-F238E27FC236}">
                <a16:creationId xmlns:a16="http://schemas.microsoft.com/office/drawing/2014/main" id="{6C6C6F6C-97C5-D4B0-B34D-A6D542FB1783}"/>
              </a:ext>
            </a:extLst>
          </p:cNvPr>
          <p:cNvSpPr txBox="1"/>
          <p:nvPr/>
        </p:nvSpPr>
        <p:spPr>
          <a:xfrm>
            <a:off x="477822" y="1417395"/>
            <a:ext cx="11236356" cy="5109091"/>
          </a:xfrm>
          <a:prstGeom prst="rect">
            <a:avLst/>
          </a:prstGeom>
          <a:noFill/>
          <a:ln>
            <a:solidFill>
              <a:srgbClr val="002060"/>
            </a:solidFill>
          </a:ln>
        </p:spPr>
        <p:txBody>
          <a:bodyPr wrap="square" lIns="91440" tIns="45720" rIns="91440" bIns="45720" rtlCol="0" anchor="t">
            <a:spAutoFit/>
          </a:bodyPr>
          <a:lstStyle/>
          <a:p>
            <a:endParaRPr lang="en-GB" sz="2400" dirty="0">
              <a:solidFill>
                <a:srgbClr val="002060"/>
              </a:solidFill>
              <a:highlight>
                <a:srgbClr val="FFFFFF"/>
              </a:highlight>
              <a:latin typeface="Lato"/>
              <a:ea typeface="Lato"/>
              <a:cs typeface="Lato"/>
            </a:endParaRPr>
          </a:p>
          <a:p>
            <a:r>
              <a:rPr lang="en-GB" sz="2400" dirty="0">
                <a:solidFill>
                  <a:srgbClr val="002060"/>
                </a:solidFill>
                <a:highlight>
                  <a:srgbClr val="FFFFFF"/>
                </a:highlight>
                <a:latin typeface="Lato"/>
                <a:ea typeface="Lato"/>
                <a:cs typeface="Lato"/>
              </a:rPr>
              <a:t>No method is fully reproducible, but Data-Miner gives the most accurate records for large datasets, as well as being faster and giving more content</a:t>
            </a:r>
          </a:p>
          <a:p>
            <a:endParaRPr lang="en-GB" sz="2400" dirty="0">
              <a:solidFill>
                <a:srgbClr val="002060"/>
              </a:solidFill>
              <a:highlight>
                <a:srgbClr val="FFFFFF"/>
              </a:highlight>
              <a:latin typeface="Lato"/>
              <a:ea typeface="Lato"/>
              <a:cs typeface="Lato"/>
            </a:endParaRPr>
          </a:p>
          <a:p>
            <a:r>
              <a:rPr lang="en-GB" sz="2400" dirty="0">
                <a:solidFill>
                  <a:srgbClr val="002060"/>
                </a:solidFill>
                <a:highlight>
                  <a:srgbClr val="FFFFFF"/>
                </a:highlight>
                <a:latin typeface="Lato"/>
                <a:ea typeface="Lato"/>
                <a:cs typeface="Lato"/>
              </a:rPr>
              <a:t>Chat-GPT was slower, error-prone and the results were less accurate</a:t>
            </a:r>
          </a:p>
          <a:p>
            <a:endParaRPr lang="en-GB" sz="2000" dirty="0">
              <a:solidFill>
                <a:srgbClr val="002060"/>
              </a:solidFill>
              <a:highlight>
                <a:srgbClr val="FFFFFF"/>
              </a:highlight>
              <a:latin typeface="Lato"/>
              <a:ea typeface="Lato"/>
              <a:cs typeface="Lato"/>
            </a:endParaRPr>
          </a:p>
          <a:p>
            <a:r>
              <a:rPr lang="en-GB" sz="2400" dirty="0">
                <a:solidFill>
                  <a:srgbClr val="002060"/>
                </a:solidFill>
                <a:highlight>
                  <a:srgbClr val="FFFFFF"/>
                </a:highlight>
                <a:latin typeface="Lato"/>
                <a:ea typeface="Lato"/>
                <a:cs typeface="Lato"/>
              </a:rPr>
              <a:t>For medium to large sets of results, automated tools can save HOURS</a:t>
            </a:r>
          </a:p>
          <a:p>
            <a:r>
              <a:rPr lang="en-GB" sz="2400" dirty="0">
                <a:solidFill>
                  <a:srgbClr val="002060"/>
                </a:solidFill>
                <a:highlight>
                  <a:srgbClr val="FFFFFF"/>
                </a:highlight>
                <a:latin typeface="Lato"/>
                <a:ea typeface="Lato"/>
                <a:cs typeface="Lato"/>
              </a:rPr>
              <a:t> </a:t>
            </a:r>
          </a:p>
          <a:p>
            <a:r>
              <a:rPr lang="en-GB" sz="2400" dirty="0">
                <a:solidFill>
                  <a:srgbClr val="002060"/>
                </a:solidFill>
                <a:highlight>
                  <a:srgbClr val="FFFFFF"/>
                </a:highlight>
                <a:latin typeface="Lato"/>
                <a:ea typeface="Lato"/>
                <a:cs typeface="Lato"/>
              </a:rPr>
              <a:t>For small sets of results needing highly accurate, complete content create manual records.</a:t>
            </a:r>
          </a:p>
          <a:p>
            <a:endParaRPr lang="en-GB" sz="2400" dirty="0">
              <a:solidFill>
                <a:srgbClr val="002060"/>
              </a:solidFill>
              <a:highlight>
                <a:srgbClr val="FFFFFF"/>
              </a:highlight>
              <a:latin typeface="Lato"/>
              <a:ea typeface="Lato"/>
              <a:cs typeface="Lato"/>
            </a:endParaRPr>
          </a:p>
          <a:p>
            <a:r>
              <a:rPr lang="en-GB" sz="2400" dirty="0">
                <a:solidFill>
                  <a:srgbClr val="002060"/>
                </a:solidFill>
                <a:highlight>
                  <a:srgbClr val="FFFFFF"/>
                </a:highlight>
                <a:latin typeface="Lato"/>
                <a:ea typeface="Lato"/>
                <a:cs typeface="Lato"/>
              </a:rPr>
              <a:t>Other Gen-AI tools and web-scraper software may perform better (or worse).</a:t>
            </a:r>
          </a:p>
          <a:p>
            <a:endParaRPr lang="en-GB" sz="2400" dirty="0">
              <a:solidFill>
                <a:srgbClr val="002060"/>
              </a:solidFill>
              <a:highlight>
                <a:srgbClr val="FFFFFF"/>
              </a:highlight>
              <a:latin typeface="Lato"/>
              <a:ea typeface="Lato"/>
              <a:cs typeface="Lato"/>
            </a:endParaRPr>
          </a:p>
          <a:p>
            <a:endParaRPr lang="en-GB" dirty="0">
              <a:solidFill>
                <a:srgbClr val="002060"/>
              </a:solidFill>
              <a:highlight>
                <a:srgbClr val="FFFFFF"/>
              </a:highlight>
              <a:latin typeface="Lato"/>
              <a:ea typeface="Lato"/>
              <a:cs typeface="Lato"/>
            </a:endParaRPr>
          </a:p>
        </p:txBody>
      </p:sp>
    </p:spTree>
    <p:extLst>
      <p:ext uri="{BB962C8B-B14F-4D97-AF65-F5344CB8AC3E}">
        <p14:creationId xmlns:p14="http://schemas.microsoft.com/office/powerpoint/2010/main" val="416037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A40728-EF90-C1B2-F5DF-9B0BF9982D89}"/>
              </a:ext>
            </a:extLst>
          </p:cNvPr>
          <p:cNvSpPr txBox="1"/>
          <p:nvPr/>
        </p:nvSpPr>
        <p:spPr>
          <a:xfrm>
            <a:off x="653398" y="1561709"/>
            <a:ext cx="11151252" cy="4585871"/>
          </a:xfrm>
          <a:prstGeom prst="rect">
            <a:avLst/>
          </a:prstGeom>
          <a:noFill/>
          <a:ln>
            <a:solidFill>
              <a:srgbClr val="193E72"/>
            </a:solidFill>
          </a:ln>
        </p:spPr>
        <p:txBody>
          <a:bodyPr wrap="square" lIns="91440" tIns="45720" rIns="91440" bIns="45720" rtlCol="0" anchor="t">
            <a:spAutoFit/>
          </a:bodyPr>
          <a:lstStyle/>
          <a:p>
            <a:pPr marL="342900" indent="-342900">
              <a:buFont typeface="Arial"/>
              <a:buChar char="•"/>
            </a:pPr>
            <a:endParaRPr lang="en-GB" sz="2000" dirty="0">
              <a:solidFill>
                <a:srgbClr val="002060"/>
              </a:solidFill>
              <a:latin typeface="Lato"/>
              <a:ea typeface="Lato"/>
              <a:cs typeface="Lato"/>
            </a:endParaRPr>
          </a:p>
          <a:p>
            <a:pPr marL="342900" indent="-342900">
              <a:buFont typeface="Arial"/>
              <a:buChar char="•"/>
            </a:pPr>
            <a:r>
              <a:rPr lang="en-GB" sz="2000" dirty="0">
                <a:solidFill>
                  <a:srgbClr val="002060"/>
                </a:solidFill>
                <a:latin typeface="Lato"/>
                <a:ea typeface="Lato"/>
                <a:cs typeface="Lato"/>
              </a:rPr>
              <a:t>Google web searches are valuable sources of grey literature - </a:t>
            </a:r>
            <a:r>
              <a:rPr lang="en-GB" dirty="0">
                <a:solidFill>
                  <a:srgbClr val="002060"/>
                </a:solidFill>
                <a:latin typeface="Lato"/>
                <a:ea typeface="Lato"/>
                <a:cs typeface="Lato"/>
              </a:rPr>
              <a:t>9% of included studies in a recent review came from Google searches.</a:t>
            </a:r>
            <a:endParaRPr lang="en-GB" sz="2000" dirty="0">
              <a:solidFill>
                <a:srgbClr val="002060"/>
              </a:solidFill>
              <a:latin typeface="Lato"/>
              <a:ea typeface="Lato"/>
              <a:cs typeface="Lato"/>
            </a:endParaRPr>
          </a:p>
          <a:p>
            <a:pPr marL="342900" indent="-342900">
              <a:buFont typeface="Arial"/>
              <a:buChar char="•"/>
            </a:pPr>
            <a:endParaRPr lang="en-GB" dirty="0">
              <a:solidFill>
                <a:srgbClr val="002060"/>
              </a:solidFill>
              <a:latin typeface="Lato"/>
              <a:ea typeface="Lato"/>
              <a:cs typeface="Lato"/>
            </a:endParaRPr>
          </a:p>
          <a:p>
            <a:pPr marL="342900" indent="-342900">
              <a:buFont typeface="Arial"/>
              <a:buChar char="•"/>
            </a:pPr>
            <a:endParaRPr lang="en-GB" dirty="0">
              <a:solidFill>
                <a:srgbClr val="002060"/>
              </a:solidFill>
              <a:latin typeface="Lato"/>
              <a:ea typeface="Lato"/>
              <a:cs typeface="Lato"/>
            </a:endParaRPr>
          </a:p>
          <a:p>
            <a:pPr marL="342900" indent="-342900">
              <a:buFont typeface="Arial"/>
              <a:buChar char="•"/>
            </a:pPr>
            <a:r>
              <a:rPr lang="en-GB" dirty="0">
                <a:solidFill>
                  <a:srgbClr val="002060"/>
                </a:solidFill>
                <a:latin typeface="Lato"/>
                <a:ea typeface="Lato"/>
                <a:cs typeface="Lato"/>
              </a:rPr>
              <a:t>Creating RIS/other files from Google web searches is problematic, time-consuming &amp; labour-intensive.</a:t>
            </a:r>
            <a:endParaRPr lang="en-GB" i="1" dirty="0">
              <a:solidFill>
                <a:srgbClr val="002060"/>
              </a:solidFill>
              <a:latin typeface="Lato"/>
              <a:ea typeface="Lato"/>
              <a:cs typeface="Lato"/>
            </a:endParaRP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pPr marL="342900" indent="-342900">
              <a:buFont typeface="Arial,Sans-Serif"/>
              <a:buChar char="•"/>
            </a:pPr>
            <a:r>
              <a:rPr lang="en-GB" dirty="0">
                <a:solidFill>
                  <a:srgbClr val="002060"/>
                </a:solidFill>
                <a:latin typeface="Lato"/>
                <a:ea typeface="Lato"/>
                <a:cs typeface="Lato"/>
              </a:rPr>
              <a:t>Our team paste Google search results into a Word doc for the researcher to screen and flag relevant records, which we add to Endnote manually. </a:t>
            </a:r>
            <a:endParaRPr lang="en-GB" dirty="0">
              <a:solidFill>
                <a:srgbClr val="000000"/>
              </a:solidFill>
              <a:latin typeface="Calibri" panose="020F0502020204030204"/>
              <a:ea typeface="Calibri" panose="020F0502020204030204"/>
              <a:cs typeface="Calibri" panose="020F0502020204030204"/>
            </a:endParaRPr>
          </a:p>
          <a:p>
            <a:pPr marL="342900" indent="-342900">
              <a:buFont typeface="Arial"/>
              <a:buChar char="•"/>
            </a:pPr>
            <a:endParaRPr lang="en-GB" dirty="0">
              <a:solidFill>
                <a:srgbClr val="002060"/>
              </a:solidFill>
              <a:latin typeface="Lato"/>
              <a:ea typeface="Lato"/>
              <a:cs typeface="Lato"/>
            </a:endParaRPr>
          </a:p>
          <a:p>
            <a:pPr marL="342900" indent="-342900">
              <a:buFont typeface="Arial"/>
              <a:buChar char="•"/>
            </a:pPr>
            <a:endParaRPr lang="en-GB" dirty="0">
              <a:solidFill>
                <a:srgbClr val="002060"/>
              </a:solidFill>
              <a:latin typeface="Lato"/>
              <a:ea typeface="Lato"/>
              <a:cs typeface="Lato"/>
            </a:endParaRPr>
          </a:p>
          <a:p>
            <a:pPr marL="342900" indent="-342900">
              <a:buFont typeface="Arial"/>
              <a:buChar char="•"/>
            </a:pPr>
            <a:r>
              <a:rPr lang="en-GB" dirty="0">
                <a:solidFill>
                  <a:srgbClr val="002060"/>
                </a:solidFill>
                <a:latin typeface="Lato"/>
                <a:ea typeface="Lato"/>
                <a:cs typeface="Lato"/>
              </a:rPr>
              <a:t>Is there a simple, accurate &amp; efficient method?</a:t>
            </a:r>
          </a:p>
          <a:p>
            <a:endParaRPr lang="en-GB" dirty="0">
              <a:solidFill>
                <a:srgbClr val="002060"/>
              </a:solidFill>
              <a:latin typeface="Lato"/>
              <a:ea typeface="Lato"/>
              <a:cs typeface="Lato"/>
            </a:endParaRPr>
          </a:p>
          <a:p>
            <a:endParaRPr lang="en-GB" dirty="0">
              <a:solidFill>
                <a:srgbClr val="002060"/>
              </a:solidFill>
              <a:latin typeface="Lato"/>
              <a:ea typeface="Lato"/>
              <a:cs typeface="Lato"/>
            </a:endParaRPr>
          </a:p>
          <a:p>
            <a:pPr marL="342900" indent="-342900">
              <a:buFont typeface="Arial"/>
              <a:buChar char="•"/>
            </a:pPr>
            <a:endParaRPr lang="en-GB" dirty="0">
              <a:solidFill>
                <a:srgbClr val="002060"/>
              </a:solidFill>
              <a:latin typeface="Lato"/>
              <a:ea typeface="Lato"/>
              <a:cs typeface="Lato"/>
            </a:endParaRPr>
          </a:p>
        </p:txBody>
      </p:sp>
      <p:sp>
        <p:nvSpPr>
          <p:cNvPr id="4" name="TextBox 3">
            <a:extLst>
              <a:ext uri="{FF2B5EF4-FFF2-40B4-BE49-F238E27FC236}">
                <a16:creationId xmlns:a16="http://schemas.microsoft.com/office/drawing/2014/main" id="{4E3DF16B-465C-9AE0-EECF-4B3F1C8D97BB}"/>
              </a:ext>
            </a:extLst>
          </p:cNvPr>
          <p:cNvSpPr txBox="1"/>
          <p:nvPr/>
        </p:nvSpPr>
        <p:spPr>
          <a:xfrm>
            <a:off x="273050" y="470915"/>
            <a:ext cx="115316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Why did we do this?</a:t>
            </a:r>
            <a:endParaRPr lang="en-US"/>
          </a:p>
        </p:txBody>
      </p:sp>
      <p:pic>
        <p:nvPicPr>
          <p:cNvPr id="3" name="Picture 2" descr="Google Logo and symbol, meaning, history, PNG, brand">
            <a:extLst>
              <a:ext uri="{FF2B5EF4-FFF2-40B4-BE49-F238E27FC236}">
                <a16:creationId xmlns:a16="http://schemas.microsoft.com/office/drawing/2014/main" id="{C60418EE-CA51-7599-CF3D-205C31E2E817}"/>
              </a:ext>
            </a:extLst>
          </p:cNvPr>
          <p:cNvPicPr>
            <a:picLocks noChangeAspect="1"/>
          </p:cNvPicPr>
          <p:nvPr/>
        </p:nvPicPr>
        <p:blipFill>
          <a:blip r:embed="rId3"/>
          <a:stretch>
            <a:fillRect/>
          </a:stretch>
        </p:blipFill>
        <p:spPr>
          <a:xfrm>
            <a:off x="7444260" y="3961937"/>
            <a:ext cx="3830871" cy="2154865"/>
          </a:xfrm>
          <a:prstGeom prst="rect">
            <a:avLst/>
          </a:prstGeom>
        </p:spPr>
      </p:pic>
    </p:spTree>
    <p:extLst>
      <p:ext uri="{BB962C8B-B14F-4D97-AF65-F5344CB8AC3E}">
        <p14:creationId xmlns:p14="http://schemas.microsoft.com/office/powerpoint/2010/main" val="247586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6455A0-BFCC-E5B1-3360-17A670969967}"/>
              </a:ext>
            </a:extLst>
          </p:cNvPr>
          <p:cNvSpPr txBox="1"/>
          <p:nvPr/>
        </p:nvSpPr>
        <p:spPr>
          <a:xfrm>
            <a:off x="623277" y="1312006"/>
            <a:ext cx="7818511" cy="4451347"/>
          </a:xfrm>
          <a:prstGeom prst="rect">
            <a:avLst/>
          </a:prstGeom>
          <a:noFill/>
          <a:ln>
            <a:solidFill>
              <a:srgbClr val="002060"/>
            </a:solidFill>
          </a:ln>
        </p:spPr>
        <p:txBody>
          <a:bodyPr wrap="square" lIns="91440" tIns="45720" rIns="91440" bIns="45720" rtlCol="0" anchor="t">
            <a:spAutoFit/>
          </a:bodyPr>
          <a:lstStyle/>
          <a:p>
            <a:pPr marL="342900" indent="-342900">
              <a:lnSpc>
                <a:spcPct val="150000"/>
              </a:lnSpc>
              <a:buFont typeface="Arial"/>
              <a:buChar char="•"/>
            </a:pPr>
            <a:endPar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Font typeface="Arial"/>
              <a:buChar char="•"/>
            </a:pPr>
            <a:r>
              <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rPr>
              <a:t>Different topics to avoid job listings</a:t>
            </a:r>
          </a:p>
          <a:p>
            <a:pPr marL="342900" indent="-342900">
              <a:lnSpc>
                <a:spcPct val="150000"/>
              </a:lnSpc>
              <a:buFont typeface="Arial"/>
              <a:buChar char="•"/>
            </a:pPr>
            <a:r>
              <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rPr>
              <a:t>Test targeted mini-Google search strategies of 50 results, rather than one large Google search for the research question</a:t>
            </a:r>
          </a:p>
          <a:p>
            <a:pPr marL="342900" indent="-342900">
              <a:lnSpc>
                <a:spcPct val="150000"/>
              </a:lnSpc>
              <a:buFont typeface="Arial"/>
              <a:buChar char="•"/>
            </a:pPr>
            <a:r>
              <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rPr>
              <a:t>Other AI tools or web-scraping software.</a:t>
            </a:r>
          </a:p>
          <a:p>
            <a:pPr marL="342900" indent="-342900">
              <a:lnSpc>
                <a:spcPct val="150000"/>
              </a:lnSpc>
              <a:buFont typeface="Arial"/>
              <a:buChar char="•"/>
            </a:pPr>
            <a:r>
              <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rPr>
              <a:t>Please give us your suggestions!</a:t>
            </a:r>
          </a:p>
          <a:p>
            <a:pPr marL="342900" indent="-342900">
              <a:lnSpc>
                <a:spcPct val="150000"/>
              </a:lnSpc>
              <a:buFont typeface="Arial"/>
              <a:buChar char="•"/>
            </a:pPr>
            <a:endParaRPr lang="en-GB" sz="2400" dirty="0">
              <a:solidFill>
                <a:srgbClr val="002060"/>
              </a:solidFill>
              <a:highlight>
                <a:srgbClr val="FFFFFF"/>
              </a:highlight>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58C63607-C507-9DDA-12E5-E0A09E41E6B4}"/>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Future plans</a:t>
            </a:r>
          </a:p>
        </p:txBody>
      </p:sp>
      <p:sp>
        <p:nvSpPr>
          <p:cNvPr id="2" name="TextBox 1">
            <a:extLst>
              <a:ext uri="{FF2B5EF4-FFF2-40B4-BE49-F238E27FC236}">
                <a16:creationId xmlns:a16="http://schemas.microsoft.com/office/drawing/2014/main" id="{5B4FA8C3-9437-6267-4AE6-3C15EECD895C}"/>
              </a:ext>
            </a:extLst>
          </p:cNvPr>
          <p:cNvSpPr txBox="1"/>
          <p:nvPr/>
        </p:nvSpPr>
        <p:spPr>
          <a:xfrm>
            <a:off x="9171353" y="3646852"/>
            <a:ext cx="2347742" cy="1432956"/>
          </a:xfrm>
          <a:prstGeom prst="rect">
            <a:avLst/>
          </a:prstGeom>
          <a:noFill/>
          <a:ln>
            <a:solidFill>
              <a:srgbClr val="002060"/>
            </a:solidFill>
          </a:ln>
        </p:spPr>
        <p:txBody>
          <a:bodyPr wrap="square" lIns="91440" tIns="45720" rIns="91440" bIns="45720" rtlCol="0" anchor="t">
            <a:spAutoFit/>
          </a:bodyPr>
          <a:lstStyle/>
          <a:p>
            <a:pPr algn="ctr">
              <a:lnSpc>
                <a:spcPct val="150000"/>
              </a:lnSpc>
            </a:pPr>
            <a:r>
              <a:rPr lang="en-GB" sz="2000">
                <a:solidFill>
                  <a:srgbClr val="002060"/>
                </a:solidFill>
                <a:highlight>
                  <a:srgbClr val="FFFFFF"/>
                </a:highlight>
                <a:latin typeface="Aptos"/>
                <a:ea typeface="Lato"/>
                <a:cs typeface="Lato"/>
              </a:rPr>
              <a:t>How do you manage Google results?</a:t>
            </a:r>
          </a:p>
        </p:txBody>
      </p:sp>
      <p:pic>
        <p:nvPicPr>
          <p:cNvPr id="3" name="Picture 2" descr="A qr code with black squares&#10;&#10;AI-generated content may be incorrect.">
            <a:extLst>
              <a:ext uri="{FF2B5EF4-FFF2-40B4-BE49-F238E27FC236}">
                <a16:creationId xmlns:a16="http://schemas.microsoft.com/office/drawing/2014/main" id="{B1ED6381-6912-99C3-E0A3-88E88B712069}"/>
              </a:ext>
            </a:extLst>
          </p:cNvPr>
          <p:cNvPicPr>
            <a:picLocks noChangeAspect="1"/>
          </p:cNvPicPr>
          <p:nvPr/>
        </p:nvPicPr>
        <p:blipFill>
          <a:blip r:embed="rId3"/>
          <a:stretch>
            <a:fillRect/>
          </a:stretch>
        </p:blipFill>
        <p:spPr>
          <a:xfrm>
            <a:off x="9323917" y="1407583"/>
            <a:ext cx="2042583" cy="2021417"/>
          </a:xfrm>
          <a:prstGeom prst="rect">
            <a:avLst/>
          </a:prstGeom>
        </p:spPr>
      </p:pic>
    </p:spTree>
    <p:extLst>
      <p:ext uri="{BB962C8B-B14F-4D97-AF65-F5344CB8AC3E}">
        <p14:creationId xmlns:p14="http://schemas.microsoft.com/office/powerpoint/2010/main" val="325436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C753-522F-D980-9E23-A0A5652D9AAE}"/>
            </a:ext>
          </a:extLst>
        </p:cNvPr>
        <p:cNvGrpSpPr/>
        <p:nvPr/>
      </p:nvGrpSpPr>
      <p:grpSpPr>
        <a:xfrm>
          <a:off x="0" y="0"/>
          <a:ext cx="0" cy="0"/>
          <a:chOff x="0" y="0"/>
          <a:chExt cx="0" cy="0"/>
        </a:xfrm>
      </p:grpSpPr>
      <p:pic>
        <p:nvPicPr>
          <p:cNvPr id="4" name="Picture 3" descr="A blue rectangular object with white text&#10;&#10;AI-generated content may be incorrect.">
            <a:extLst>
              <a:ext uri="{FF2B5EF4-FFF2-40B4-BE49-F238E27FC236}">
                <a16:creationId xmlns:a16="http://schemas.microsoft.com/office/drawing/2014/main" id="{7BBCD98C-BC4D-7987-6304-C3E88828E02A}"/>
              </a:ext>
            </a:extLst>
          </p:cNvPr>
          <p:cNvPicPr>
            <a:picLocks noChangeAspect="1"/>
          </p:cNvPicPr>
          <p:nvPr/>
        </p:nvPicPr>
        <p:blipFill>
          <a:blip r:embed="rId3">
            <a:extLst>
              <a:ext uri="{28A0092B-C50C-407E-A947-70E740481C1C}">
                <a14:useLocalDpi xmlns:a14="http://schemas.microsoft.com/office/drawing/2010/main" val="0"/>
              </a:ext>
            </a:extLst>
          </a:blip>
          <a:srcRect t="9832" b="14920"/>
          <a:stretch>
            <a:fillRect/>
          </a:stretch>
        </p:blipFill>
        <p:spPr>
          <a:xfrm>
            <a:off x="0" y="876425"/>
            <a:ext cx="12192000" cy="5105150"/>
          </a:xfrm>
          <a:prstGeom prst="rect">
            <a:avLst/>
          </a:prstGeom>
        </p:spPr>
      </p:pic>
      <p:sp>
        <p:nvSpPr>
          <p:cNvPr id="5" name="TextBox 4">
            <a:extLst>
              <a:ext uri="{FF2B5EF4-FFF2-40B4-BE49-F238E27FC236}">
                <a16:creationId xmlns:a16="http://schemas.microsoft.com/office/drawing/2014/main" id="{B9DE519A-51C4-9D48-7477-5C17C9B3EE33}"/>
              </a:ext>
            </a:extLst>
          </p:cNvPr>
          <p:cNvSpPr txBox="1"/>
          <p:nvPr/>
        </p:nvSpPr>
        <p:spPr>
          <a:xfrm>
            <a:off x="4589670" y="3044279"/>
            <a:ext cx="10340671" cy="769441"/>
          </a:xfrm>
          <a:prstGeom prst="rect">
            <a:avLst/>
          </a:prstGeom>
          <a:noFill/>
          <a:ln>
            <a:noFill/>
          </a:ln>
        </p:spPr>
        <p:txBody>
          <a:bodyPr wrap="square" lIns="91440" tIns="45720" rIns="91440" bIns="45720" rtlCol="0" anchor="t">
            <a:spAutoFit/>
          </a:bodyPr>
          <a:lstStyle/>
          <a:p>
            <a:r>
              <a:rPr lang="en-GB" sz="4400" dirty="0">
                <a:solidFill>
                  <a:srgbClr val="FFFFFF"/>
                </a:solidFill>
                <a:latin typeface="Lato"/>
                <a:ea typeface="Lato"/>
                <a:cs typeface="Lato"/>
              </a:rPr>
              <a:t>Thank you!</a:t>
            </a:r>
          </a:p>
        </p:txBody>
      </p:sp>
      <p:pic>
        <p:nvPicPr>
          <p:cNvPr id="10" name="Picture 9">
            <a:extLst>
              <a:ext uri="{FF2B5EF4-FFF2-40B4-BE49-F238E27FC236}">
                <a16:creationId xmlns:a16="http://schemas.microsoft.com/office/drawing/2014/main" id="{51227CEE-695F-9EA0-BD96-CD90AABE771B}"/>
              </a:ext>
            </a:extLst>
          </p:cNvPr>
          <p:cNvPicPr>
            <a:picLocks noChangeAspect="1"/>
          </p:cNvPicPr>
          <p:nvPr/>
        </p:nvPicPr>
        <p:blipFill>
          <a:blip r:embed="rId4"/>
          <a:stretch>
            <a:fillRect/>
          </a:stretch>
        </p:blipFill>
        <p:spPr>
          <a:xfrm>
            <a:off x="0" y="-95262"/>
            <a:ext cx="12192000" cy="989328"/>
          </a:xfrm>
          <a:prstGeom prst="rect">
            <a:avLst/>
          </a:prstGeom>
        </p:spPr>
      </p:pic>
      <p:pic>
        <p:nvPicPr>
          <p:cNvPr id="3" name="Picture 2" descr="A qr code with black squares&#10;&#10;AI-generated content may be incorrect.">
            <a:extLst>
              <a:ext uri="{FF2B5EF4-FFF2-40B4-BE49-F238E27FC236}">
                <a16:creationId xmlns:a16="http://schemas.microsoft.com/office/drawing/2014/main" id="{AF01AF67-FC14-6311-7268-101782ECA3FC}"/>
              </a:ext>
            </a:extLst>
          </p:cNvPr>
          <p:cNvPicPr>
            <a:picLocks noChangeAspect="1"/>
          </p:cNvPicPr>
          <p:nvPr/>
        </p:nvPicPr>
        <p:blipFill>
          <a:blip r:embed="rId5"/>
          <a:stretch>
            <a:fillRect/>
          </a:stretch>
        </p:blipFill>
        <p:spPr>
          <a:xfrm>
            <a:off x="0" y="958464"/>
            <a:ext cx="2042583" cy="2021417"/>
          </a:xfrm>
          <a:prstGeom prst="rect">
            <a:avLst/>
          </a:prstGeom>
        </p:spPr>
      </p:pic>
    </p:spTree>
    <p:extLst>
      <p:ext uri="{BB962C8B-B14F-4D97-AF65-F5344CB8AC3E}">
        <p14:creationId xmlns:p14="http://schemas.microsoft.com/office/powerpoint/2010/main" val="100753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78F360B4-C7F9-5D6C-1247-4F1902DADDD5}"/>
              </a:ext>
            </a:extLst>
          </p:cNvPr>
          <p:cNvSpPr txBox="1"/>
          <p:nvPr/>
        </p:nvSpPr>
        <p:spPr>
          <a:xfrm>
            <a:off x="503767" y="263482"/>
            <a:ext cx="11417300" cy="707886"/>
          </a:xfrm>
          <a:prstGeom prst="rect">
            <a:avLst/>
          </a:prstGeom>
          <a:solidFill>
            <a:srgbClr val="193E72"/>
          </a:solidFill>
        </p:spPr>
        <p:txBody>
          <a:bodyPr wrap="square" lIns="91440" tIns="45720" rIns="91440" bIns="45720" rtlCol="0" anchor="t">
            <a:spAutoFit/>
          </a:bodyPr>
          <a:lstStyle/>
          <a:p>
            <a:pPr algn="r"/>
            <a:r>
              <a:rPr lang="en-GB" sz="4000">
                <a:solidFill>
                  <a:schemeClr val="bg1"/>
                </a:solidFill>
                <a:latin typeface="Lato"/>
                <a:ea typeface="Lato"/>
                <a:cs typeface="Lato"/>
              </a:rPr>
              <a:t>Methods: Google search string   </a:t>
            </a:r>
            <a:endParaRPr lang="en-US">
              <a:solidFill>
                <a:schemeClr val="bg1"/>
              </a:solidFill>
              <a:ea typeface="Calibri" panose="020F0502020204030204"/>
              <a:cs typeface="Calibri" panose="020F0502020204030204"/>
            </a:endParaRPr>
          </a:p>
        </p:txBody>
      </p:sp>
      <p:sp>
        <p:nvSpPr>
          <p:cNvPr id="6" name="TextBox 5">
            <a:extLst>
              <a:ext uri="{FF2B5EF4-FFF2-40B4-BE49-F238E27FC236}">
                <a16:creationId xmlns:a16="http://schemas.microsoft.com/office/drawing/2014/main" id="{866C1E83-CAE3-C7E3-0E62-B8C545B41CE3}"/>
              </a:ext>
            </a:extLst>
          </p:cNvPr>
          <p:cNvSpPr txBox="1"/>
          <p:nvPr/>
        </p:nvSpPr>
        <p:spPr>
          <a:xfrm>
            <a:off x="4885842" y="1298249"/>
            <a:ext cx="6873240" cy="1052596"/>
          </a:xfrm>
          <a:prstGeom prst="rect">
            <a:avLst/>
          </a:prstGeom>
          <a:noFill/>
          <a:ln>
            <a:solidFill>
              <a:srgbClr val="0070C0"/>
            </a:solidFill>
          </a:ln>
        </p:spPr>
        <p:txBody>
          <a:bodyPr wrap="square" lIns="91440" tIns="45720" rIns="91440" bIns="45720" anchor="t">
            <a:spAutoFit/>
          </a:bodyPr>
          <a:lstStyle/>
          <a:p>
            <a:pPr>
              <a:lnSpc>
                <a:spcPct val="107000"/>
              </a:lnSpc>
              <a:spcAft>
                <a:spcPts val="800"/>
              </a:spcAft>
            </a:pPr>
            <a:r>
              <a:rPr lang="en-GB" sz="2000" kern="100" err="1">
                <a:effectLst/>
                <a:latin typeface="Lato"/>
                <a:ea typeface="Aptos" panose="020B0004020202020204" pitchFamily="34" charset="0"/>
                <a:cs typeface="Times New Roman"/>
              </a:rPr>
              <a:t>young|Millennials|younger</a:t>
            </a:r>
            <a:r>
              <a:rPr lang="en-GB" sz="2000" kern="100">
                <a:effectLst/>
                <a:latin typeface="Lato"/>
                <a:ea typeface="Aptos" panose="020B0004020202020204" pitchFamily="34" charset="0"/>
                <a:cs typeface="Times New Roman"/>
              </a:rPr>
              <a:t>|"Gen Z" </a:t>
            </a:r>
            <a:r>
              <a:rPr lang="en-GB" sz="2000" kern="100" err="1">
                <a:effectLst/>
                <a:latin typeface="Lato"/>
                <a:ea typeface="Aptos" panose="020B0004020202020204" pitchFamily="34" charset="0"/>
                <a:cs typeface="Times New Roman"/>
              </a:rPr>
              <a:t>attract|recruit|recruitment</a:t>
            </a:r>
            <a:r>
              <a:rPr lang="en-GB" sz="2000" kern="100">
                <a:effectLst/>
                <a:latin typeface="Lato"/>
                <a:ea typeface="Aptos" panose="020B0004020202020204" pitchFamily="34" charset="0"/>
                <a:cs typeface="Times New Roman"/>
              </a:rPr>
              <a:t> </a:t>
            </a:r>
            <a:r>
              <a:rPr lang="en-GB" sz="2000" kern="100">
                <a:latin typeface="Lato"/>
                <a:ea typeface="Aptos" panose="020B0004020202020204" pitchFamily="34" charset="0"/>
                <a:cs typeface="Times New Roman"/>
              </a:rPr>
              <a:t>"</a:t>
            </a:r>
            <a:r>
              <a:rPr lang="en-GB" sz="2000" kern="100">
                <a:effectLst/>
                <a:latin typeface="Lato"/>
                <a:ea typeface="Aptos" panose="020B0004020202020204" pitchFamily="34" charset="0"/>
                <a:cs typeface="Times New Roman"/>
              </a:rPr>
              <a:t>social </a:t>
            </a:r>
            <a:r>
              <a:rPr lang="en-GB" sz="2000" kern="100" err="1">
                <a:effectLst/>
                <a:latin typeface="Lato"/>
                <a:ea typeface="Aptos" panose="020B0004020202020204" pitchFamily="34" charset="0"/>
                <a:cs typeface="Times New Roman"/>
              </a:rPr>
              <a:t>care"|"care</a:t>
            </a:r>
            <a:r>
              <a:rPr lang="en-GB" sz="2000" kern="100">
                <a:effectLst/>
                <a:latin typeface="Lato"/>
                <a:ea typeface="Aptos" panose="020B0004020202020204" pitchFamily="34" charset="0"/>
                <a:cs typeface="Times New Roman"/>
              </a:rPr>
              <a:t> </a:t>
            </a:r>
            <a:r>
              <a:rPr lang="en-GB" sz="2000" kern="100" err="1">
                <a:effectLst/>
                <a:latin typeface="Lato"/>
                <a:ea typeface="Aptos" panose="020B0004020202020204" pitchFamily="34" charset="0"/>
                <a:cs typeface="Times New Roman"/>
              </a:rPr>
              <a:t>work"|"care</a:t>
            </a:r>
            <a:r>
              <a:rPr lang="en-GB" sz="2000" kern="100">
                <a:effectLst/>
                <a:latin typeface="Lato"/>
                <a:ea typeface="Aptos" panose="020B0004020202020204" pitchFamily="34" charset="0"/>
                <a:cs typeface="Times New Roman"/>
              </a:rPr>
              <a:t> </a:t>
            </a:r>
            <a:r>
              <a:rPr lang="en-GB" sz="2000" kern="100" err="1">
                <a:effectLst/>
                <a:latin typeface="Lato"/>
                <a:ea typeface="Aptos" panose="020B0004020202020204" pitchFamily="34" charset="0"/>
                <a:cs typeface="Times New Roman"/>
              </a:rPr>
              <a:t>homes"|"nursing</a:t>
            </a:r>
            <a:r>
              <a:rPr lang="en-GB" sz="2000" kern="100">
                <a:effectLst/>
                <a:latin typeface="Lato"/>
                <a:ea typeface="Aptos" panose="020B0004020202020204" pitchFamily="34" charset="0"/>
                <a:cs typeface="Times New Roman"/>
              </a:rPr>
              <a:t> </a:t>
            </a:r>
            <a:r>
              <a:rPr lang="en-GB" sz="2000" kern="100" err="1">
                <a:effectLst/>
                <a:latin typeface="Lato"/>
                <a:ea typeface="Aptos" panose="020B0004020202020204" pitchFamily="34" charset="0"/>
                <a:cs typeface="Times New Roman"/>
              </a:rPr>
              <a:t>homes"|Domiciliary</a:t>
            </a:r>
          </a:p>
        </p:txBody>
      </p:sp>
      <p:pic>
        <p:nvPicPr>
          <p:cNvPr id="13" name="Picture 12" descr="A screenshot of a computer&#10;&#10;AI-generated content may be incorrect.">
            <a:extLst>
              <a:ext uri="{FF2B5EF4-FFF2-40B4-BE49-F238E27FC236}">
                <a16:creationId xmlns:a16="http://schemas.microsoft.com/office/drawing/2014/main" id="{43B2C0C2-7E11-CB6B-AD0D-122EFEC99C46}"/>
              </a:ext>
            </a:extLst>
          </p:cNvPr>
          <p:cNvPicPr>
            <a:picLocks noChangeAspect="1"/>
          </p:cNvPicPr>
          <p:nvPr/>
        </p:nvPicPr>
        <p:blipFill>
          <a:blip r:embed="rId3"/>
          <a:stretch>
            <a:fillRect/>
          </a:stretch>
        </p:blipFill>
        <p:spPr>
          <a:xfrm>
            <a:off x="183037" y="615127"/>
            <a:ext cx="4150788" cy="5979391"/>
          </a:xfrm>
          <a:prstGeom prst="rect">
            <a:avLst/>
          </a:prstGeom>
          <a:ln>
            <a:solidFill>
              <a:schemeClr val="accent1"/>
            </a:solidFill>
          </a:ln>
        </p:spPr>
      </p:pic>
      <p:graphicFrame>
        <p:nvGraphicFramePr>
          <p:cNvPr id="18" name="Content Placeholder 14">
            <a:extLst>
              <a:ext uri="{FF2B5EF4-FFF2-40B4-BE49-F238E27FC236}">
                <a16:creationId xmlns:a16="http://schemas.microsoft.com/office/drawing/2014/main" id="{B07B3A8F-3D30-ECCB-EBB3-C3CD32E2D65D}"/>
              </a:ext>
            </a:extLst>
          </p:cNvPr>
          <p:cNvGraphicFramePr>
            <a:graphicFrameLocks noGrp="1"/>
          </p:cNvGraphicFramePr>
          <p:nvPr>
            <p:ph idx="1"/>
            <p:extLst>
              <p:ext uri="{D42A27DB-BD31-4B8C-83A1-F6EECF244321}">
                <p14:modId xmlns:p14="http://schemas.microsoft.com/office/powerpoint/2010/main" val="3455252022"/>
              </p:ext>
            </p:extLst>
          </p:nvPr>
        </p:nvGraphicFramePr>
        <p:xfrm>
          <a:off x="4888230" y="2052296"/>
          <a:ext cx="677037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085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FD0A82-4D48-C74C-3813-89D9BE873CB5}"/>
            </a:ext>
          </a:extLst>
        </p:cNvPr>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D3901D4A-0906-A3A7-6E53-B3B25A3590B0}"/>
              </a:ext>
            </a:extLst>
          </p:cNvPr>
          <p:cNvGraphicFramePr>
            <a:graphicFrameLocks/>
          </p:cNvGraphicFramePr>
          <p:nvPr>
            <p:extLst>
              <p:ext uri="{D42A27DB-BD31-4B8C-83A1-F6EECF244321}">
                <p14:modId xmlns:p14="http://schemas.microsoft.com/office/powerpoint/2010/main" val="3592910729"/>
              </p:ext>
            </p:extLst>
          </p:nvPr>
        </p:nvGraphicFramePr>
        <p:xfrm>
          <a:off x="1868854" y="1585546"/>
          <a:ext cx="10325100" cy="404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7" name="TextBox 436">
            <a:extLst>
              <a:ext uri="{FF2B5EF4-FFF2-40B4-BE49-F238E27FC236}">
                <a16:creationId xmlns:a16="http://schemas.microsoft.com/office/drawing/2014/main" id="{A72E117D-F082-4EBF-6E52-893597E08812}"/>
              </a:ext>
            </a:extLst>
          </p:cNvPr>
          <p:cNvSpPr txBox="1"/>
          <p:nvPr/>
        </p:nvSpPr>
        <p:spPr>
          <a:xfrm>
            <a:off x="387350" y="623315"/>
            <a:ext cx="11417300" cy="707886"/>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Pilot Study: Approaches</a:t>
            </a:r>
            <a:endParaRPr lang="en-US" dirty="0">
              <a:solidFill>
                <a:schemeClr val="bg1"/>
              </a:solidFill>
              <a:ea typeface="Calibri"/>
              <a:cs typeface="Calibri"/>
            </a:endParaRPr>
          </a:p>
        </p:txBody>
      </p:sp>
      <p:sp>
        <p:nvSpPr>
          <p:cNvPr id="439" name="Text Box 2">
            <a:extLst>
              <a:ext uri="{FF2B5EF4-FFF2-40B4-BE49-F238E27FC236}">
                <a16:creationId xmlns:a16="http://schemas.microsoft.com/office/drawing/2014/main" id="{ABBB577E-04B5-CE8A-232A-0D91ADB3A78A}"/>
              </a:ext>
            </a:extLst>
          </p:cNvPr>
          <p:cNvSpPr txBox="1">
            <a:spLocks noChangeArrowheads="1"/>
          </p:cNvSpPr>
          <p:nvPr/>
        </p:nvSpPr>
        <p:spPr bwMode="auto">
          <a:xfrm>
            <a:off x="387569" y="1585593"/>
            <a:ext cx="2057400" cy="4386970"/>
          </a:xfrm>
          <a:prstGeom prst="rect">
            <a:avLst/>
          </a:prstGeom>
          <a:solidFill>
            <a:srgbClr val="FFFFFF"/>
          </a:solidFill>
          <a:ln w="9525">
            <a:solidFill>
              <a:srgbClr val="000000"/>
            </a:solidFill>
            <a:miter lim="800000"/>
            <a:headEnd/>
            <a:tailEnd/>
          </a:ln>
        </p:spPr>
        <p:txBody>
          <a:bodyPr rot="0" vert="horz" wrap="square" lIns="91440" tIns="45720" rIns="91440" bIns="4572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GB" sz="1100" kern="100">
                <a:latin typeface="Lato"/>
                <a:ea typeface="Aptos" panose="020B0004020202020204" pitchFamily="34" charset="0"/>
                <a:cs typeface="Times New Roman"/>
              </a:rPr>
              <a:t>TY  -  WEB	</a:t>
            </a:r>
          </a:p>
          <a:p>
            <a:pPr algn="l">
              <a:lnSpc>
                <a:spcPct val="107000"/>
              </a:lnSpc>
              <a:spcAft>
                <a:spcPts val="800"/>
              </a:spcAft>
            </a:pPr>
            <a:r>
              <a:rPr lang="en-GB" sz="1100" kern="100">
                <a:latin typeface="Lato"/>
                <a:ea typeface="Aptos" panose="020B0004020202020204" pitchFamily="34" charset="0"/>
                <a:cs typeface="Times New Roman"/>
              </a:rPr>
              <a:t>AU  -  </a:t>
            </a:r>
          </a:p>
          <a:p>
            <a:pPr algn="l">
              <a:lnSpc>
                <a:spcPct val="107000"/>
              </a:lnSpc>
              <a:spcAft>
                <a:spcPts val="800"/>
              </a:spcAft>
            </a:pPr>
            <a:r>
              <a:rPr lang="en-GB" sz="1100" kern="100">
                <a:latin typeface="Lato"/>
                <a:ea typeface="Aptos" panose="020B0004020202020204" pitchFamily="34" charset="0"/>
                <a:cs typeface="Times New Roman"/>
              </a:rPr>
              <a:t>PY  - </a:t>
            </a:r>
          </a:p>
          <a:p>
            <a:pPr algn="l">
              <a:lnSpc>
                <a:spcPct val="107000"/>
              </a:lnSpc>
              <a:spcAft>
                <a:spcPts val="800"/>
              </a:spcAft>
            </a:pPr>
            <a:r>
              <a:rPr lang="en-GB" sz="1100" kern="100">
                <a:latin typeface="Lato"/>
                <a:ea typeface="Aptos" panose="020B0004020202020204" pitchFamily="34" charset="0"/>
                <a:cs typeface="Times New Roman"/>
              </a:rPr>
              <a:t>DA  -  </a:t>
            </a:r>
          </a:p>
          <a:p>
            <a:pPr algn="l">
              <a:lnSpc>
                <a:spcPct val="107000"/>
              </a:lnSpc>
              <a:spcAft>
                <a:spcPts val="800"/>
              </a:spcAft>
            </a:pPr>
            <a:r>
              <a:rPr lang="en-GB" sz="1100" kern="100">
                <a:latin typeface="Lato"/>
                <a:ea typeface="Aptos" panose="020B0004020202020204" pitchFamily="34" charset="0"/>
                <a:cs typeface="Times New Roman"/>
              </a:rPr>
              <a:t>TI  -</a:t>
            </a:r>
          </a:p>
          <a:p>
            <a:pPr algn="l">
              <a:lnSpc>
                <a:spcPct val="107000"/>
              </a:lnSpc>
              <a:spcAft>
                <a:spcPts val="800"/>
              </a:spcAft>
            </a:pPr>
            <a:r>
              <a:rPr lang="en-GB" sz="1100" kern="100">
                <a:latin typeface="Lato"/>
                <a:ea typeface="Aptos" panose="020B0004020202020204" pitchFamily="34" charset="0"/>
                <a:cs typeface="Times New Roman"/>
              </a:rPr>
              <a:t>T2  - </a:t>
            </a:r>
          </a:p>
          <a:p>
            <a:pPr algn="l">
              <a:lnSpc>
                <a:spcPct val="107000"/>
              </a:lnSpc>
              <a:spcAft>
                <a:spcPts val="800"/>
              </a:spcAft>
            </a:pPr>
            <a:r>
              <a:rPr lang="en-GB" sz="1100" kern="100">
                <a:latin typeface="Lato"/>
                <a:ea typeface="Aptos" panose="020B0004020202020204" pitchFamily="34" charset="0"/>
                <a:cs typeface="Times New Roman"/>
              </a:rPr>
              <a:t>SP  -</a:t>
            </a:r>
          </a:p>
          <a:p>
            <a:pPr algn="l">
              <a:lnSpc>
                <a:spcPct val="107000"/>
              </a:lnSpc>
              <a:spcAft>
                <a:spcPts val="800"/>
              </a:spcAft>
            </a:pPr>
            <a:r>
              <a:rPr lang="en-GB" sz="1100" kern="100">
                <a:latin typeface="Lato"/>
                <a:ea typeface="Aptos" panose="020B0004020202020204" pitchFamily="34" charset="0"/>
                <a:cs typeface="Times New Roman"/>
              </a:rPr>
              <a:t>EP  - </a:t>
            </a:r>
          </a:p>
          <a:p>
            <a:pPr algn="l">
              <a:lnSpc>
                <a:spcPct val="107000"/>
              </a:lnSpc>
              <a:spcAft>
                <a:spcPts val="800"/>
              </a:spcAft>
            </a:pPr>
            <a:r>
              <a:rPr lang="en-GB" sz="1100" kern="100">
                <a:latin typeface="Lato"/>
                <a:ea typeface="Aptos" panose="020B0004020202020204" pitchFamily="34" charset="0"/>
                <a:cs typeface="Times New Roman"/>
              </a:rPr>
              <a:t>UR  -</a:t>
            </a:r>
          </a:p>
          <a:p>
            <a:pPr algn="l">
              <a:lnSpc>
                <a:spcPct val="107000"/>
              </a:lnSpc>
              <a:spcAft>
                <a:spcPts val="800"/>
              </a:spcAft>
            </a:pPr>
            <a:r>
              <a:rPr lang="en-GB" sz="1100" kern="100">
                <a:latin typeface="Lato"/>
                <a:ea typeface="Aptos" panose="020B0004020202020204" pitchFamily="34" charset="0"/>
                <a:cs typeface="Times New Roman"/>
              </a:rPr>
              <a:t>VL  -</a:t>
            </a:r>
          </a:p>
          <a:p>
            <a:pPr algn="l">
              <a:lnSpc>
                <a:spcPct val="107000"/>
              </a:lnSpc>
              <a:spcAft>
                <a:spcPts val="800"/>
              </a:spcAft>
            </a:pPr>
            <a:r>
              <a:rPr lang="en-GB" sz="1100" kern="100">
                <a:latin typeface="Lato"/>
                <a:ea typeface="Aptos" panose="020B0004020202020204" pitchFamily="34" charset="0"/>
                <a:cs typeface="Times New Roman"/>
              </a:rPr>
              <a:t>ER  -  </a:t>
            </a:r>
          </a:p>
        </p:txBody>
      </p:sp>
    </p:spTree>
    <p:extLst>
      <p:ext uri="{BB962C8B-B14F-4D97-AF65-F5344CB8AC3E}">
        <p14:creationId xmlns:p14="http://schemas.microsoft.com/office/powerpoint/2010/main" val="26116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FD0A82-4D48-C74C-3813-89D9BE873CB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90599E-38FF-815E-6ED4-3EF5F84006DD}"/>
              </a:ext>
            </a:extLst>
          </p:cNvPr>
          <p:cNvSpPr txBox="1"/>
          <p:nvPr/>
        </p:nvSpPr>
        <p:spPr>
          <a:xfrm>
            <a:off x="387350" y="623315"/>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Pilot Study: Timings and Gold Standard</a:t>
            </a:r>
            <a:endParaRPr lang="en-US">
              <a:solidFill>
                <a:schemeClr val="bg1"/>
              </a:solidFill>
            </a:endParaRPr>
          </a:p>
        </p:txBody>
      </p:sp>
      <p:sp>
        <p:nvSpPr>
          <p:cNvPr id="2" name="TextBox 1">
            <a:extLst>
              <a:ext uri="{FF2B5EF4-FFF2-40B4-BE49-F238E27FC236}">
                <a16:creationId xmlns:a16="http://schemas.microsoft.com/office/drawing/2014/main" id="{37344B88-B42E-6D59-1964-62852AF4DE93}"/>
              </a:ext>
            </a:extLst>
          </p:cNvPr>
          <p:cNvSpPr txBox="1"/>
          <p:nvPr/>
        </p:nvSpPr>
        <p:spPr>
          <a:xfrm>
            <a:off x="389922" y="1505118"/>
            <a:ext cx="5545830" cy="2554545"/>
          </a:xfrm>
          <a:prstGeom prst="rect">
            <a:avLst/>
          </a:prstGeom>
          <a:noFill/>
          <a:ln>
            <a:solidFill>
              <a:srgbClr val="193E72"/>
            </a:solidFill>
          </a:ln>
        </p:spPr>
        <p:txBody>
          <a:bodyPr wrap="square" lIns="91440" tIns="45720" rIns="91440" bIns="45720" rtlCol="0" anchor="t">
            <a:spAutoFit/>
          </a:bodyPr>
          <a:lstStyle/>
          <a:p>
            <a:endParaRPr lang="en-GB" sz="1600" b="1" dirty="0">
              <a:solidFill>
                <a:srgbClr val="002060"/>
              </a:solidFill>
              <a:latin typeface="Lato"/>
              <a:ea typeface="Lato"/>
              <a:cs typeface="Lato"/>
            </a:endParaRPr>
          </a:p>
          <a:p>
            <a:r>
              <a:rPr lang="en-GB" sz="1600" b="1" dirty="0">
                <a:solidFill>
                  <a:srgbClr val="002060"/>
                </a:solidFill>
                <a:latin typeface="Lato"/>
                <a:ea typeface="Lato"/>
                <a:cs typeface="Lato"/>
              </a:rPr>
              <a:t>Capture time </a:t>
            </a:r>
            <a:r>
              <a:rPr lang="en-GB" sz="1600" dirty="0">
                <a:solidFill>
                  <a:srgbClr val="002060"/>
                </a:solidFill>
                <a:latin typeface="Lato"/>
                <a:ea typeface="Lato"/>
                <a:cs typeface="Lato"/>
              </a:rPr>
              <a:t>(running Google search and copy/pasting) </a:t>
            </a:r>
            <a:endParaRPr lang="en-US" sz="1600" dirty="0">
              <a:ea typeface="Calibri" panose="020F0502020204030204"/>
              <a:cs typeface="Calibri" panose="020F0502020204030204"/>
            </a:endParaRPr>
          </a:p>
          <a:p>
            <a:pPr marL="800100" lvl="1" indent="-342900">
              <a:buFont typeface="Arial"/>
              <a:buChar char="•"/>
            </a:pPr>
            <a:endParaRPr lang="en-GB" sz="1600" dirty="0">
              <a:solidFill>
                <a:srgbClr val="002060"/>
              </a:solidFill>
              <a:latin typeface="Lato"/>
              <a:ea typeface="Calibri"/>
              <a:cs typeface="Calibri"/>
            </a:endParaRPr>
          </a:p>
          <a:p>
            <a:r>
              <a:rPr lang="en-GB" sz="1600" b="1" dirty="0">
                <a:solidFill>
                  <a:srgbClr val="002060"/>
                </a:solidFill>
                <a:latin typeface="Lato"/>
                <a:ea typeface="Lato"/>
                <a:cs typeface="Lato"/>
              </a:rPr>
              <a:t>Creation/set-up</a:t>
            </a:r>
            <a:r>
              <a:rPr lang="en-GB" sz="1600" dirty="0">
                <a:solidFill>
                  <a:srgbClr val="002060"/>
                </a:solidFill>
                <a:latin typeface="Lato"/>
                <a:ea typeface="Lato"/>
                <a:cs typeface="Lato"/>
              </a:rPr>
              <a:t> (install/set-up software, RIS templates, Macro rules)</a:t>
            </a:r>
          </a:p>
          <a:p>
            <a:pPr marL="342900" indent="-342900">
              <a:buFont typeface="Arial"/>
              <a:buChar char="•"/>
            </a:pPr>
            <a:endParaRPr lang="en-GB" sz="1600" dirty="0">
              <a:solidFill>
                <a:srgbClr val="002060"/>
              </a:solidFill>
              <a:latin typeface="Lato"/>
              <a:ea typeface="Calibri"/>
              <a:cs typeface="Calibri"/>
            </a:endParaRPr>
          </a:p>
          <a:p>
            <a:r>
              <a:rPr lang="en-GB" sz="1600" b="1" dirty="0">
                <a:solidFill>
                  <a:srgbClr val="002060"/>
                </a:solidFill>
                <a:latin typeface="Lato"/>
                <a:ea typeface="Lato"/>
                <a:cs typeface="Lato"/>
              </a:rPr>
              <a:t>Run time </a:t>
            </a:r>
            <a:r>
              <a:rPr lang="en-GB" sz="1600" dirty="0">
                <a:solidFill>
                  <a:srgbClr val="002060"/>
                </a:solidFill>
                <a:latin typeface="Lato"/>
                <a:ea typeface="Lato"/>
                <a:cs typeface="Lato"/>
              </a:rPr>
              <a:t>(process results into a RIS file)</a:t>
            </a:r>
          </a:p>
          <a:p>
            <a:pPr marL="342900" indent="-342900">
              <a:buFont typeface="Arial"/>
              <a:buChar char="•"/>
            </a:pPr>
            <a:endParaRPr lang="en-GB" sz="1600" dirty="0">
              <a:solidFill>
                <a:srgbClr val="002060"/>
              </a:solidFill>
              <a:latin typeface="Lato"/>
              <a:ea typeface="Calibri"/>
              <a:cs typeface="Calibri"/>
            </a:endParaRPr>
          </a:p>
          <a:p>
            <a:r>
              <a:rPr lang="en-GB" sz="1600" b="1" dirty="0">
                <a:solidFill>
                  <a:srgbClr val="002060"/>
                </a:solidFill>
                <a:latin typeface="Lato"/>
                <a:ea typeface="Lato"/>
                <a:cs typeface="Lato"/>
              </a:rPr>
              <a:t>Total time </a:t>
            </a:r>
            <a:r>
              <a:rPr lang="en-GB" sz="1600" dirty="0">
                <a:solidFill>
                  <a:srgbClr val="002060"/>
                </a:solidFill>
                <a:latin typeface="Lato"/>
                <a:ea typeface="Lato"/>
                <a:cs typeface="Lato"/>
              </a:rPr>
              <a:t>(average time for all steps)</a:t>
            </a:r>
          </a:p>
          <a:p>
            <a:endParaRPr lang="en-GB" sz="1600" dirty="0">
              <a:solidFill>
                <a:srgbClr val="002060"/>
              </a:solidFill>
              <a:latin typeface="Lato"/>
              <a:ea typeface="Lato"/>
              <a:cs typeface="Lato"/>
            </a:endParaRPr>
          </a:p>
        </p:txBody>
      </p:sp>
      <p:sp>
        <p:nvSpPr>
          <p:cNvPr id="8" name="TextBox 7">
            <a:extLst>
              <a:ext uri="{FF2B5EF4-FFF2-40B4-BE49-F238E27FC236}">
                <a16:creationId xmlns:a16="http://schemas.microsoft.com/office/drawing/2014/main" id="{F65073F3-C4D9-6DDE-EFF1-5D25C60D0604}"/>
              </a:ext>
            </a:extLst>
          </p:cNvPr>
          <p:cNvSpPr txBox="1"/>
          <p:nvPr/>
        </p:nvSpPr>
        <p:spPr>
          <a:xfrm>
            <a:off x="6091039" y="3835851"/>
            <a:ext cx="5545830" cy="2308324"/>
          </a:xfrm>
          <a:prstGeom prst="rect">
            <a:avLst/>
          </a:prstGeom>
          <a:noFill/>
          <a:ln>
            <a:solidFill>
              <a:srgbClr val="193E72"/>
            </a:solidFill>
          </a:ln>
        </p:spPr>
        <p:txBody>
          <a:bodyPr wrap="square" lIns="91440" tIns="45720" rIns="91440" bIns="45720" rtlCol="0" anchor="t">
            <a:spAutoFit/>
          </a:bodyPr>
          <a:lstStyle/>
          <a:p>
            <a:r>
              <a:rPr lang="en-GB" sz="1600" b="1" dirty="0">
                <a:solidFill>
                  <a:srgbClr val="002060"/>
                </a:solidFill>
                <a:latin typeface="Lato"/>
                <a:ea typeface="Lato"/>
                <a:cs typeface="Lato"/>
              </a:rPr>
              <a:t>Accuracy: </a:t>
            </a:r>
            <a:r>
              <a:rPr lang="en-GB" sz="1600" dirty="0">
                <a:solidFill>
                  <a:srgbClr val="002060"/>
                </a:solidFill>
                <a:latin typeface="Lato"/>
                <a:ea typeface="Lato"/>
                <a:cs typeface="Lato"/>
              </a:rPr>
              <a:t>Both TI-URL matches Gold Standard</a:t>
            </a:r>
          </a:p>
          <a:p>
            <a:endParaRPr lang="en-GB" sz="1600" dirty="0">
              <a:solidFill>
                <a:srgbClr val="000000"/>
              </a:solidFill>
              <a:latin typeface="Lato"/>
              <a:ea typeface="Lato"/>
              <a:cs typeface="Lato"/>
            </a:endParaRPr>
          </a:p>
          <a:p>
            <a:r>
              <a:rPr lang="en-GB" sz="1600" b="1" dirty="0">
                <a:solidFill>
                  <a:srgbClr val="002060"/>
                </a:solidFill>
                <a:latin typeface="Lato"/>
                <a:ea typeface="Lato"/>
                <a:cs typeface="Lato"/>
              </a:rPr>
              <a:t>Completeness: </a:t>
            </a:r>
            <a:r>
              <a:rPr lang="en-GB" sz="1600" dirty="0">
                <a:solidFill>
                  <a:srgbClr val="002060"/>
                </a:solidFill>
                <a:latin typeface="Lato"/>
                <a:ea typeface="Lato"/>
                <a:cs typeface="Lato"/>
              </a:rPr>
              <a:t>Both TI-URL were present</a:t>
            </a:r>
            <a:endParaRPr lang="en-GB" sz="1600" dirty="0">
              <a:solidFill>
                <a:srgbClr val="000000"/>
              </a:solidFill>
              <a:latin typeface="Lato"/>
              <a:ea typeface="Lato"/>
              <a:cs typeface="Lato"/>
            </a:endParaRPr>
          </a:p>
          <a:p>
            <a:endParaRPr lang="en-GB" sz="1600" dirty="0">
              <a:solidFill>
                <a:srgbClr val="000000"/>
              </a:solidFill>
              <a:latin typeface="Lato"/>
              <a:ea typeface="Lato"/>
              <a:cs typeface="Lato"/>
            </a:endParaRPr>
          </a:p>
          <a:p>
            <a:r>
              <a:rPr lang="en-GB" sz="1600" b="1" dirty="0">
                <a:solidFill>
                  <a:srgbClr val="002060"/>
                </a:solidFill>
                <a:latin typeface="Lato"/>
                <a:ea typeface="Lato"/>
                <a:cs typeface="Lato"/>
              </a:rPr>
              <a:t>Partially missing: </a:t>
            </a:r>
            <a:r>
              <a:rPr lang="en-GB" sz="1600" dirty="0">
                <a:solidFill>
                  <a:srgbClr val="002060"/>
                </a:solidFill>
                <a:latin typeface="Lato"/>
                <a:ea typeface="Lato"/>
                <a:cs typeface="Lato"/>
              </a:rPr>
              <a:t>Title and/or URL partially missing by at least one searcher </a:t>
            </a:r>
            <a:endParaRPr lang="en-US" sz="1600" dirty="0">
              <a:solidFill>
                <a:srgbClr val="000000"/>
              </a:solidFill>
              <a:latin typeface="Lato"/>
              <a:ea typeface="Lato"/>
              <a:cs typeface="Lato"/>
            </a:endParaRPr>
          </a:p>
          <a:p>
            <a:endParaRPr lang="en-GB" sz="1600" dirty="0">
              <a:solidFill>
                <a:srgbClr val="000000"/>
              </a:solidFill>
              <a:latin typeface="Lato"/>
              <a:ea typeface="Lato"/>
              <a:cs typeface="Lato"/>
            </a:endParaRPr>
          </a:p>
          <a:p>
            <a:r>
              <a:rPr lang="en-GB" sz="1600" b="1" dirty="0">
                <a:solidFill>
                  <a:srgbClr val="002060"/>
                </a:solidFill>
                <a:latin typeface="Lato"/>
                <a:ea typeface="Lato"/>
                <a:cs typeface="Lato"/>
              </a:rPr>
              <a:t>Missing: </a:t>
            </a:r>
            <a:r>
              <a:rPr lang="en-GB" sz="1600" dirty="0">
                <a:solidFill>
                  <a:srgbClr val="002060"/>
                </a:solidFill>
                <a:latin typeface="Lato"/>
                <a:ea typeface="Lato"/>
                <a:cs typeface="Lato"/>
              </a:rPr>
              <a:t>Title and/or URL fields missed by at least one searcher</a:t>
            </a:r>
            <a:endParaRPr lang="en-GB" sz="1600" dirty="0">
              <a:ea typeface="Calibri"/>
              <a:cs typeface="Calibri"/>
            </a:endParaRPr>
          </a:p>
        </p:txBody>
      </p:sp>
      <p:sp>
        <p:nvSpPr>
          <p:cNvPr id="10" name="TextBox 9">
            <a:extLst>
              <a:ext uri="{FF2B5EF4-FFF2-40B4-BE49-F238E27FC236}">
                <a16:creationId xmlns:a16="http://schemas.microsoft.com/office/drawing/2014/main" id="{EC27F01C-F6DE-E32D-8FDE-6B70CFB44AF1}"/>
              </a:ext>
            </a:extLst>
          </p:cNvPr>
          <p:cNvSpPr txBox="1"/>
          <p:nvPr/>
        </p:nvSpPr>
        <p:spPr>
          <a:xfrm>
            <a:off x="382349" y="4366141"/>
            <a:ext cx="2122122" cy="1261884"/>
          </a:xfrm>
          <a:prstGeom prst="rect">
            <a:avLst/>
          </a:prstGeom>
          <a:noFill/>
          <a:ln>
            <a:solidFill>
              <a:srgbClr val="193E72"/>
            </a:solidFill>
          </a:ln>
        </p:spPr>
        <p:txBody>
          <a:bodyPr wrap="square" lIns="91440" tIns="45720" rIns="91440" bIns="45720" rtlCol="0" anchor="t">
            <a:spAutoFit/>
          </a:bodyPr>
          <a:lstStyle/>
          <a:p>
            <a:r>
              <a:rPr lang="en-GB" sz="2800" b="1" dirty="0">
                <a:solidFill>
                  <a:srgbClr val="002060"/>
                </a:solidFill>
                <a:latin typeface="Lato"/>
                <a:ea typeface="Lato"/>
                <a:cs typeface="Lato"/>
              </a:rPr>
              <a:t>Major fields</a:t>
            </a:r>
          </a:p>
          <a:p>
            <a:r>
              <a:rPr lang="en-GB" sz="2400" dirty="0">
                <a:solidFill>
                  <a:srgbClr val="002060"/>
                </a:solidFill>
                <a:latin typeface="Lato"/>
                <a:ea typeface="Lato"/>
                <a:cs typeface="Lato"/>
              </a:rPr>
              <a:t>Title</a:t>
            </a:r>
          </a:p>
          <a:p>
            <a:r>
              <a:rPr lang="en-GB" sz="2400" dirty="0">
                <a:solidFill>
                  <a:srgbClr val="002060"/>
                </a:solidFill>
                <a:latin typeface="Lato"/>
                <a:ea typeface="Lato"/>
                <a:cs typeface="Lato"/>
              </a:rPr>
              <a:t>URL</a:t>
            </a:r>
          </a:p>
        </p:txBody>
      </p:sp>
      <p:sp>
        <p:nvSpPr>
          <p:cNvPr id="12" name="TextBox 11">
            <a:extLst>
              <a:ext uri="{FF2B5EF4-FFF2-40B4-BE49-F238E27FC236}">
                <a16:creationId xmlns:a16="http://schemas.microsoft.com/office/drawing/2014/main" id="{974EA649-A5B2-0F0C-AE20-2E77C50FE354}"/>
              </a:ext>
            </a:extLst>
          </p:cNvPr>
          <p:cNvSpPr txBox="1"/>
          <p:nvPr/>
        </p:nvSpPr>
        <p:spPr>
          <a:xfrm>
            <a:off x="2641323" y="4344458"/>
            <a:ext cx="3294429" cy="1415772"/>
          </a:xfrm>
          <a:prstGeom prst="rect">
            <a:avLst/>
          </a:prstGeom>
          <a:noFill/>
          <a:ln>
            <a:solidFill>
              <a:srgbClr val="193E72"/>
            </a:solidFill>
          </a:ln>
        </p:spPr>
        <p:txBody>
          <a:bodyPr wrap="square" lIns="91440" tIns="45720" rIns="91440" bIns="45720" rtlCol="0" anchor="t">
            <a:spAutoFit/>
          </a:bodyPr>
          <a:lstStyle/>
          <a:p>
            <a:r>
              <a:rPr lang="en-GB" sz="2200" b="1" dirty="0">
                <a:solidFill>
                  <a:srgbClr val="002060"/>
                </a:solidFill>
                <a:latin typeface="Lato"/>
                <a:ea typeface="Lato"/>
                <a:cs typeface="Lato"/>
              </a:rPr>
              <a:t>Minor fields</a:t>
            </a:r>
          </a:p>
          <a:p>
            <a:r>
              <a:rPr lang="en-GB" sz="1600" dirty="0">
                <a:solidFill>
                  <a:srgbClr val="002060"/>
                </a:solidFill>
                <a:latin typeface="Lato"/>
                <a:ea typeface="Lato"/>
                <a:cs typeface="Lato"/>
              </a:rPr>
              <a:t>Author, Tertiary author, Year, Date last updated, Abstract/Summary, DOI/ISBN, Source/Journal/Publisher</a:t>
            </a:r>
            <a:endParaRPr lang="en-US" sz="1600" dirty="0">
              <a:solidFill>
                <a:srgbClr val="002060"/>
              </a:solidFill>
              <a:latin typeface="Lato"/>
              <a:ea typeface="Lato"/>
              <a:cs typeface="Lato"/>
            </a:endParaRPr>
          </a:p>
        </p:txBody>
      </p:sp>
      <p:sp>
        <p:nvSpPr>
          <p:cNvPr id="3" name="TextBox 3">
            <a:extLst>
              <a:ext uri="{FF2B5EF4-FFF2-40B4-BE49-F238E27FC236}">
                <a16:creationId xmlns:a16="http://schemas.microsoft.com/office/drawing/2014/main" id="{1E5BF7B2-659E-C809-3FCB-3680ED80F0EC}"/>
              </a:ext>
            </a:extLst>
          </p:cNvPr>
          <p:cNvSpPr txBox="1"/>
          <p:nvPr/>
        </p:nvSpPr>
        <p:spPr>
          <a:xfrm>
            <a:off x="6083682" y="1506866"/>
            <a:ext cx="5721972" cy="2031325"/>
          </a:xfrm>
          <a:prstGeom prst="rect">
            <a:avLst/>
          </a:prstGeom>
          <a:noFill/>
          <a:ln>
            <a:solidFill>
              <a:srgbClr val="193E7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002060"/>
                </a:solidFill>
                <a:latin typeface="Lato"/>
                <a:ea typeface="Lato"/>
                <a:cs typeface="Lato"/>
              </a:rPr>
              <a:t>Total of 39 Gold Standard records were used which were captured by both IS. This number varied across approaches as some did not retrieve all 39, so analysis was restricted to what was present. </a:t>
            </a:r>
          </a:p>
          <a:p>
            <a:endParaRPr lang="en-GB" dirty="0">
              <a:solidFill>
                <a:srgbClr val="002060"/>
              </a:solidFill>
              <a:latin typeface="Lato"/>
              <a:ea typeface="Lato"/>
              <a:cs typeface="Lato"/>
            </a:endParaRPr>
          </a:p>
          <a:p>
            <a:r>
              <a:rPr lang="en-GB" dirty="0">
                <a:solidFill>
                  <a:srgbClr val="002060"/>
                </a:solidFill>
                <a:ea typeface="+mn-lt"/>
                <a:cs typeface="+mn-lt"/>
              </a:rPr>
              <a:t>Mendeley = </a:t>
            </a:r>
            <a:r>
              <a:rPr lang="en-GB" b="1" dirty="0">
                <a:solidFill>
                  <a:srgbClr val="002060"/>
                </a:solidFill>
                <a:ea typeface="+mn-lt"/>
                <a:cs typeface="+mn-lt"/>
              </a:rPr>
              <a:t>39</a:t>
            </a:r>
            <a:r>
              <a:rPr lang="en-GB" dirty="0">
                <a:solidFill>
                  <a:srgbClr val="002060"/>
                </a:solidFill>
                <a:ea typeface="+mn-lt"/>
                <a:cs typeface="+mn-lt"/>
              </a:rPr>
              <a:t>, ChatGPT = </a:t>
            </a:r>
            <a:r>
              <a:rPr lang="en-GB" b="1" dirty="0">
                <a:solidFill>
                  <a:srgbClr val="002060"/>
                </a:solidFill>
                <a:ea typeface="+mn-lt"/>
                <a:cs typeface="+mn-lt"/>
              </a:rPr>
              <a:t>35</a:t>
            </a:r>
            <a:r>
              <a:rPr lang="en-GB" dirty="0">
                <a:solidFill>
                  <a:srgbClr val="002060"/>
                </a:solidFill>
                <a:ea typeface="+mn-lt"/>
                <a:cs typeface="+mn-lt"/>
              </a:rPr>
              <a:t>, Data-miner = </a:t>
            </a:r>
            <a:r>
              <a:rPr lang="en-GB" b="1" dirty="0">
                <a:solidFill>
                  <a:srgbClr val="002060"/>
                </a:solidFill>
                <a:ea typeface="+mn-lt"/>
                <a:cs typeface="+mn-lt"/>
              </a:rPr>
              <a:t>27</a:t>
            </a:r>
            <a:r>
              <a:rPr lang="en-GB" dirty="0">
                <a:solidFill>
                  <a:srgbClr val="002060"/>
                </a:solidFill>
                <a:ea typeface="+mn-lt"/>
                <a:cs typeface="+mn-lt"/>
              </a:rPr>
              <a:t>, and Macros = </a:t>
            </a:r>
            <a:r>
              <a:rPr lang="en-GB" b="1" dirty="0">
                <a:solidFill>
                  <a:srgbClr val="002060"/>
                </a:solidFill>
                <a:ea typeface="+mn-lt"/>
                <a:cs typeface="+mn-lt"/>
              </a:rPr>
              <a:t>25</a:t>
            </a:r>
            <a:r>
              <a:rPr lang="en-GB" dirty="0">
                <a:solidFill>
                  <a:srgbClr val="002060"/>
                </a:solidFill>
                <a:ea typeface="+mn-lt"/>
                <a:cs typeface="+mn-lt"/>
              </a:rPr>
              <a:t>.</a:t>
            </a:r>
            <a:endParaRPr lang="en-GB" dirty="0"/>
          </a:p>
        </p:txBody>
      </p:sp>
    </p:spTree>
    <p:extLst>
      <p:ext uri="{BB962C8B-B14F-4D97-AF65-F5344CB8AC3E}">
        <p14:creationId xmlns:p14="http://schemas.microsoft.com/office/powerpoint/2010/main" val="101484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C32E8E-B3C7-E397-E60F-4268E3F6C69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7CA8E099-9FE7-BA0A-C5FC-092E8A8B9016}"/>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a:solidFill>
                  <a:schemeClr val="bg1"/>
                </a:solidFill>
                <a:latin typeface="Lato"/>
                <a:ea typeface="Lato"/>
                <a:cs typeface="Lato"/>
              </a:rPr>
              <a:t>Pilot Study Results: Overall</a:t>
            </a:r>
          </a:p>
        </p:txBody>
      </p:sp>
      <p:graphicFrame>
        <p:nvGraphicFramePr>
          <p:cNvPr id="3" name="Table 2">
            <a:extLst>
              <a:ext uri="{FF2B5EF4-FFF2-40B4-BE49-F238E27FC236}">
                <a16:creationId xmlns:a16="http://schemas.microsoft.com/office/drawing/2014/main" id="{8A0570C8-0701-D396-8661-9A0640127E06}"/>
              </a:ext>
            </a:extLst>
          </p:cNvPr>
          <p:cNvGraphicFramePr>
            <a:graphicFrameLocks noGrp="1"/>
          </p:cNvGraphicFramePr>
          <p:nvPr>
            <p:extLst>
              <p:ext uri="{D42A27DB-BD31-4B8C-83A1-F6EECF244321}">
                <p14:modId xmlns:p14="http://schemas.microsoft.com/office/powerpoint/2010/main" val="816840474"/>
              </p:ext>
            </p:extLst>
          </p:nvPr>
        </p:nvGraphicFramePr>
        <p:xfrm>
          <a:off x="7023674" y="6024135"/>
          <a:ext cx="4945367" cy="457200"/>
        </p:xfrm>
        <a:graphic>
          <a:graphicData uri="http://schemas.openxmlformats.org/drawingml/2006/table">
            <a:tbl>
              <a:tblPr firstRow="1" bandRow="1">
                <a:tableStyleId>{5940675A-B579-460E-94D1-54222C63F5DA}</a:tableStyleId>
              </a:tblPr>
              <a:tblGrid>
                <a:gridCol w="1136737">
                  <a:extLst>
                    <a:ext uri="{9D8B030D-6E8A-4147-A177-3AD203B41FA5}">
                      <a16:colId xmlns:a16="http://schemas.microsoft.com/office/drawing/2014/main" val="527703570"/>
                    </a:ext>
                  </a:extLst>
                </a:gridCol>
                <a:gridCol w="1268260">
                  <a:extLst>
                    <a:ext uri="{9D8B030D-6E8A-4147-A177-3AD203B41FA5}">
                      <a16:colId xmlns:a16="http://schemas.microsoft.com/office/drawing/2014/main" val="2232088593"/>
                    </a:ext>
                  </a:extLst>
                </a:gridCol>
                <a:gridCol w="1155525">
                  <a:extLst>
                    <a:ext uri="{9D8B030D-6E8A-4147-A177-3AD203B41FA5}">
                      <a16:colId xmlns:a16="http://schemas.microsoft.com/office/drawing/2014/main" val="3127985044"/>
                    </a:ext>
                  </a:extLst>
                </a:gridCol>
                <a:gridCol w="1384845">
                  <a:extLst>
                    <a:ext uri="{9D8B030D-6E8A-4147-A177-3AD203B41FA5}">
                      <a16:colId xmlns:a16="http://schemas.microsoft.com/office/drawing/2014/main" val="1449198267"/>
                    </a:ext>
                  </a:extLst>
                </a:gridCol>
              </a:tblGrid>
              <a:tr h="271942">
                <a:tc>
                  <a:txBody>
                    <a:bodyPr/>
                    <a:lstStyle/>
                    <a:p>
                      <a:r>
                        <a:rPr lang="en-GB" sz="1600" b="1" dirty="0"/>
                        <a:t>Key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GB" sz="1200" b="0" i="0" u="none" strike="noStrike" noProof="0" dirty="0">
                          <a:solidFill>
                            <a:srgbClr val="000000"/>
                          </a:solidFill>
                          <a:latin typeface="Calibri"/>
                        </a:rPr>
                        <a:t>90-100%</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buNone/>
                      </a:pPr>
                      <a:r>
                        <a:rPr lang="en-GB" sz="1200" b="0" i="0" u="none" strike="noStrike" noProof="0" dirty="0">
                          <a:solidFill>
                            <a:srgbClr val="000000"/>
                          </a:solidFill>
                          <a:latin typeface="Calibri"/>
                        </a:rPr>
                        <a:t>75-89%​</a:t>
                      </a:r>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lvl="0">
                        <a:buNone/>
                      </a:pPr>
                      <a:r>
                        <a:rPr lang="en-GB" sz="1200" b="0" i="0" u="none" strike="noStrike" noProof="0" dirty="0">
                          <a:solidFill>
                            <a:srgbClr val="000000"/>
                          </a:solidFill>
                          <a:latin typeface="Calibri"/>
                        </a:rPr>
                        <a:t>0-74%</a:t>
                      </a:r>
                      <a:endParaRPr lang="en-US" dirty="0"/>
                    </a:p>
                    <a:p>
                      <a:pPr lvl="0">
                        <a:buNone/>
                      </a:pPr>
                      <a:r>
                        <a:rPr lang="en-GB" sz="1200" b="0" i="0" u="none" strike="noStrike" noProof="0" dirty="0">
                          <a:solidFill>
                            <a:srgbClr val="000000"/>
                          </a:solidFill>
                          <a:latin typeface="Calibri"/>
                        </a:rPr>
                        <a:t>​</a:t>
                      </a:r>
                    </a:p>
                  </a:txBody>
                  <a:tcPr>
                    <a:lnL w="12700">
                      <a:solidFill>
                        <a:schemeClr val="tx1"/>
                      </a:solidFill>
                    </a:lnL>
                    <a:lnR w="12700">
                      <a:solidFill>
                        <a:schemeClr val="tx1"/>
                      </a:solidFill>
                    </a:lnR>
                    <a:lnT w="12700">
                      <a:solidFill>
                        <a:schemeClr val="tx1"/>
                      </a:solidFill>
                    </a:lnT>
                    <a:lnB w="12700">
                      <a:solidFill>
                        <a:schemeClr val="tx1"/>
                      </a:solidFill>
                    </a:lnB>
                    <a:solidFill>
                      <a:srgbClr val="C00000"/>
                    </a:solidFill>
                  </a:tcPr>
                </a:tc>
                <a:extLst>
                  <a:ext uri="{0D108BD9-81ED-4DB2-BD59-A6C34878D82A}">
                    <a16:rowId xmlns:a16="http://schemas.microsoft.com/office/drawing/2014/main" val="3802301736"/>
                  </a:ext>
                </a:extLst>
              </a:tr>
            </a:tbl>
          </a:graphicData>
        </a:graphic>
      </p:graphicFrame>
      <p:graphicFrame>
        <p:nvGraphicFramePr>
          <p:cNvPr id="5" name="Table 4">
            <a:extLst>
              <a:ext uri="{FF2B5EF4-FFF2-40B4-BE49-F238E27FC236}">
                <a16:creationId xmlns:a16="http://schemas.microsoft.com/office/drawing/2014/main" id="{A8006635-CE4C-09CF-F54B-2AE1BEA1299A}"/>
              </a:ext>
            </a:extLst>
          </p:cNvPr>
          <p:cNvGraphicFramePr>
            <a:graphicFrameLocks noGrp="1"/>
          </p:cNvGraphicFramePr>
          <p:nvPr>
            <p:extLst>
              <p:ext uri="{D42A27DB-BD31-4B8C-83A1-F6EECF244321}">
                <p14:modId xmlns:p14="http://schemas.microsoft.com/office/powerpoint/2010/main" val="2009659890"/>
              </p:ext>
            </p:extLst>
          </p:nvPr>
        </p:nvGraphicFramePr>
        <p:xfrm>
          <a:off x="478691" y="1338384"/>
          <a:ext cx="11067545" cy="4356145"/>
        </p:xfrm>
        <a:graphic>
          <a:graphicData uri="http://schemas.openxmlformats.org/drawingml/2006/table">
            <a:tbl>
              <a:tblPr firstRow="1" firstCol="1" bandRow="1">
                <a:tableStyleId>{5C22544A-7EE6-4342-B048-85BDC9FD1C3A}</a:tableStyleId>
              </a:tblPr>
              <a:tblGrid>
                <a:gridCol w="1550005">
                  <a:extLst>
                    <a:ext uri="{9D8B030D-6E8A-4147-A177-3AD203B41FA5}">
                      <a16:colId xmlns:a16="http://schemas.microsoft.com/office/drawing/2014/main" val="2898708426"/>
                    </a:ext>
                  </a:extLst>
                </a:gridCol>
                <a:gridCol w="2020515">
                  <a:extLst>
                    <a:ext uri="{9D8B030D-6E8A-4147-A177-3AD203B41FA5}">
                      <a16:colId xmlns:a16="http://schemas.microsoft.com/office/drawing/2014/main" val="386693917"/>
                    </a:ext>
                  </a:extLst>
                </a:gridCol>
                <a:gridCol w="1856595">
                  <a:extLst>
                    <a:ext uri="{9D8B030D-6E8A-4147-A177-3AD203B41FA5}">
                      <a16:colId xmlns:a16="http://schemas.microsoft.com/office/drawing/2014/main" val="894690100"/>
                    </a:ext>
                  </a:extLst>
                </a:gridCol>
                <a:gridCol w="1291513">
                  <a:extLst>
                    <a:ext uri="{9D8B030D-6E8A-4147-A177-3AD203B41FA5}">
                      <a16:colId xmlns:a16="http://schemas.microsoft.com/office/drawing/2014/main" val="3644564861"/>
                    </a:ext>
                  </a:extLst>
                </a:gridCol>
                <a:gridCol w="1453425">
                  <a:extLst>
                    <a:ext uri="{9D8B030D-6E8A-4147-A177-3AD203B41FA5}">
                      <a16:colId xmlns:a16="http://schemas.microsoft.com/office/drawing/2014/main" val="459630491"/>
                    </a:ext>
                  </a:extLst>
                </a:gridCol>
                <a:gridCol w="1419977">
                  <a:extLst>
                    <a:ext uri="{9D8B030D-6E8A-4147-A177-3AD203B41FA5}">
                      <a16:colId xmlns:a16="http://schemas.microsoft.com/office/drawing/2014/main" val="4190878961"/>
                    </a:ext>
                  </a:extLst>
                </a:gridCol>
                <a:gridCol w="1475515">
                  <a:extLst>
                    <a:ext uri="{9D8B030D-6E8A-4147-A177-3AD203B41FA5}">
                      <a16:colId xmlns:a16="http://schemas.microsoft.com/office/drawing/2014/main" val="3483110643"/>
                    </a:ext>
                  </a:extLst>
                </a:gridCol>
              </a:tblGrid>
              <a:tr h="899567">
                <a:tc>
                  <a:txBody>
                    <a:bodyPr/>
                    <a:lstStyle/>
                    <a:p>
                      <a:pPr>
                        <a:lnSpc>
                          <a:spcPct val="107000"/>
                        </a:lnSpc>
                        <a:spcAft>
                          <a:spcPts val="800"/>
                        </a:spcAft>
                        <a:buNone/>
                      </a:pPr>
                      <a:endParaRPr lang="en-GB"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Time to process </a:t>
                      </a:r>
                    </a:p>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50 records</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Completeness </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Accuracy range</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Average accuracy</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Ease of use</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800"/>
                        </a:spcAft>
                        <a:buNone/>
                      </a:pPr>
                      <a:r>
                        <a:rPr lang="en-GB" sz="1600" b="1">
                          <a:solidFill>
                            <a:schemeClr val="bg1"/>
                          </a:solidFill>
                          <a:effectLst/>
                          <a:latin typeface="Aptos"/>
                          <a:ea typeface="Aptos" panose="020B0004020202020204" pitchFamily="34" charset="0"/>
                          <a:cs typeface="Aptos" panose="020B0004020202020204" pitchFamily="34" charset="0"/>
                        </a:rPr>
                        <a:t>Knowledge required</a:t>
                      </a:r>
                      <a:endParaRPr lang="en-GB" sz="1600">
                        <a:solidFill>
                          <a:schemeClr val="bg1"/>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37595982"/>
                  </a:ext>
                </a:extLst>
              </a:tr>
              <a:tr h="649687">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Manual</a:t>
                      </a:r>
                      <a:endParaRPr lang="en-GB" sz="1600"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1 hr 58 mins </a:t>
                      </a:r>
                      <a:endParaRPr lang="en-GB" sz="1600" b="1" dirty="0">
                        <a:effectLst/>
                        <a:latin typeface="Aptos"/>
                      </a:endParaRPr>
                    </a:p>
                    <a:p>
                      <a:pPr>
                        <a:lnSpc>
                          <a:spcPct val="107000"/>
                        </a:lnSpc>
                        <a:spcAft>
                          <a:spcPts val="800"/>
                        </a:spcAft>
                        <a:buNone/>
                      </a:pPr>
                      <a:endParaRPr lang="en-GB" sz="16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400" b="1" dirty="0">
                          <a:solidFill>
                            <a:srgbClr val="000000"/>
                          </a:solidFill>
                          <a:effectLst/>
                          <a:latin typeface="Aptos"/>
                          <a:ea typeface="Aptos" panose="020B0004020202020204" pitchFamily="34" charset="0"/>
                          <a:cs typeface="Aptos" panose="020B0004020202020204" pitchFamily="34" charset="0"/>
                        </a:rPr>
                        <a:t>EASY</a:t>
                      </a:r>
                      <a:endParaRPr lang="en-GB" sz="14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LOW</a:t>
                      </a:r>
                      <a:endParaRPr lang="en-GB" sz="14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4096940634"/>
                  </a:ext>
                </a:extLst>
              </a:tr>
              <a:tr h="649687">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Mendeley</a:t>
                      </a:r>
                      <a:endParaRPr lang="en-GB" sz="160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 hr 27 mins </a:t>
                      </a:r>
                      <a:endParaRPr lang="en-GB" sz="1600" b="1">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97%</a:t>
                      </a:r>
                      <a:endParaRPr lang="en-GB" sz="16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89% - 100%</a:t>
                      </a:r>
                      <a:endParaRPr lang="en-GB" sz="1600" b="1">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92%</a:t>
                      </a:r>
                      <a:endParaRPr lang="en-GB" sz="1600" b="1">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EASY</a:t>
                      </a:r>
                      <a:endParaRPr lang="en-GB" sz="1400" b="1">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LOW</a:t>
                      </a:r>
                      <a:endParaRPr lang="en-GB" sz="14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83784964"/>
                  </a:ext>
                </a:extLst>
              </a:tr>
              <a:tr h="649687">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ChatGPT</a:t>
                      </a:r>
                      <a:endParaRPr lang="en-GB" sz="160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21 mins </a:t>
                      </a:r>
                      <a:endParaRPr lang="en-GB" sz="1600" b="1">
                        <a:effectLst/>
                        <a:latin typeface="Aptos"/>
                      </a:endParaRPr>
                    </a:p>
                    <a:p>
                      <a:pPr>
                        <a:lnSpc>
                          <a:spcPct val="107000"/>
                        </a:lnSpc>
                        <a:spcAft>
                          <a:spcPts val="800"/>
                        </a:spcAft>
                        <a:buNone/>
                      </a:pP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31% - 88%</a:t>
                      </a:r>
                      <a:endParaRPr lang="en-GB" sz="16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61%</a:t>
                      </a:r>
                      <a:endParaRPr lang="en-GB" sz="16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MIXED</a:t>
                      </a:r>
                      <a:endParaRPr lang="en-GB" sz="14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MEDIUM</a:t>
                      </a:r>
                      <a:endParaRPr lang="en-GB" sz="14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484304719"/>
                  </a:ext>
                </a:extLst>
              </a:tr>
              <a:tr h="649687">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Data-Miner</a:t>
                      </a:r>
                      <a:endParaRPr lang="en-GB" sz="160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33 mins </a:t>
                      </a:r>
                      <a:endParaRPr lang="en-GB" sz="1600" b="1">
                        <a:effectLst/>
                        <a:latin typeface="Aptos"/>
                      </a:endParaRPr>
                    </a:p>
                    <a:p>
                      <a:pPr>
                        <a:lnSpc>
                          <a:spcPct val="107000"/>
                        </a:lnSpc>
                        <a:spcAft>
                          <a:spcPts val="800"/>
                        </a:spcAft>
                        <a:buNone/>
                      </a:pP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100%</a:t>
                      </a:r>
                      <a:endParaRPr lang="en-GB" sz="16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100%</a:t>
                      </a:r>
                      <a:endParaRPr lang="en-GB" sz="1600" b="1">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400" b="1" dirty="0">
                          <a:solidFill>
                            <a:srgbClr val="000000"/>
                          </a:solidFill>
                          <a:effectLst/>
                          <a:latin typeface="Aptos"/>
                          <a:ea typeface="Aptos" panose="020B0004020202020204" pitchFamily="34" charset="0"/>
                          <a:cs typeface="Aptos" panose="020B0004020202020204" pitchFamily="34" charset="0"/>
                        </a:rPr>
                        <a:t>MIXED</a:t>
                      </a:r>
                      <a:endParaRPr lang="en-GB" sz="14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800"/>
                        </a:spcAft>
                        <a:buNone/>
                      </a:pPr>
                      <a:r>
                        <a:rPr lang="en-GB" sz="1400" b="1" dirty="0">
                          <a:solidFill>
                            <a:srgbClr val="000000"/>
                          </a:solidFill>
                          <a:effectLst/>
                          <a:latin typeface="Aptos"/>
                          <a:ea typeface="Aptos" panose="020B0004020202020204" pitchFamily="34" charset="0"/>
                          <a:cs typeface="Aptos" panose="020B0004020202020204" pitchFamily="34" charset="0"/>
                        </a:rPr>
                        <a:t>MEDIUM</a:t>
                      </a:r>
                      <a:endParaRPr lang="en-GB" sz="1400" b="1" dirty="0">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99856845"/>
                  </a:ext>
                </a:extLst>
              </a:tr>
              <a:tr h="649687">
                <a:tc>
                  <a:txBody>
                    <a:bodyPr/>
                    <a:lstStyle/>
                    <a:p>
                      <a:pPr>
                        <a:lnSpc>
                          <a:spcPct val="107000"/>
                        </a:lnSpc>
                        <a:spcAft>
                          <a:spcPts val="800"/>
                        </a:spcAft>
                        <a:buNone/>
                      </a:pPr>
                      <a:r>
                        <a:rPr lang="en-GB" sz="1600" b="1">
                          <a:solidFill>
                            <a:srgbClr val="000000"/>
                          </a:solidFill>
                          <a:effectLst/>
                          <a:latin typeface="Aptos"/>
                          <a:ea typeface="Aptos" panose="020B0004020202020204" pitchFamily="34" charset="0"/>
                          <a:cs typeface="Aptos" panose="020B0004020202020204" pitchFamily="34" charset="0"/>
                        </a:rPr>
                        <a:t>Macros</a:t>
                      </a:r>
                      <a:endParaRPr lang="en-GB" sz="160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2 hrs 59 </a:t>
                      </a:r>
                      <a:endParaRPr lang="en-GB" sz="16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96%</a:t>
                      </a:r>
                      <a:endParaRPr lang="en-GB" sz="1600" b="1" dirty="0">
                        <a:effectLst/>
                        <a:latin typeface="Aptos"/>
                      </a:endParaRPr>
                    </a:p>
                    <a:p>
                      <a:pPr>
                        <a:buNone/>
                      </a:pPr>
                      <a:endParaRPr lang="en-GB" sz="16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4% - 96%</a:t>
                      </a:r>
                      <a:endParaRPr lang="en-GB" sz="16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600" b="1" dirty="0">
                          <a:solidFill>
                            <a:srgbClr val="000000"/>
                          </a:solidFill>
                          <a:effectLst/>
                          <a:latin typeface="Aptos"/>
                          <a:ea typeface="Aptos" panose="020B0004020202020204" pitchFamily="34" charset="0"/>
                          <a:cs typeface="Aptos" panose="020B0004020202020204" pitchFamily="34" charset="0"/>
                        </a:rPr>
                        <a:t>52%</a:t>
                      </a:r>
                      <a:endParaRPr lang="en-GB" sz="16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400" b="1">
                          <a:solidFill>
                            <a:srgbClr val="000000"/>
                          </a:solidFill>
                          <a:effectLst/>
                          <a:latin typeface="Aptos"/>
                          <a:ea typeface="Aptos" panose="020B0004020202020204" pitchFamily="34" charset="0"/>
                          <a:cs typeface="Aptos" panose="020B0004020202020204" pitchFamily="34" charset="0"/>
                        </a:rPr>
                        <a:t>DEMANDING</a:t>
                      </a:r>
                      <a:endParaRPr lang="en-GB" sz="14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800"/>
                        </a:spcAft>
                        <a:buNone/>
                      </a:pPr>
                      <a:r>
                        <a:rPr lang="en-GB" sz="1400" b="1" dirty="0">
                          <a:solidFill>
                            <a:srgbClr val="000000"/>
                          </a:solidFill>
                          <a:effectLst/>
                          <a:latin typeface="Aptos"/>
                          <a:ea typeface="Aptos" panose="020B0004020202020204" pitchFamily="34" charset="0"/>
                          <a:cs typeface="Aptos" panose="020B0004020202020204" pitchFamily="34" charset="0"/>
                        </a:rPr>
                        <a:t>HIGH</a:t>
                      </a:r>
                      <a:endParaRPr lang="en-GB" sz="1400" b="1" dirty="0">
                        <a:effectLst/>
                        <a:latin typeface="Aptos"/>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18379954"/>
                  </a:ext>
                </a:extLst>
              </a:tr>
            </a:tbl>
          </a:graphicData>
        </a:graphic>
      </p:graphicFrame>
    </p:spTree>
    <p:extLst>
      <p:ext uri="{BB962C8B-B14F-4D97-AF65-F5344CB8AC3E}">
        <p14:creationId xmlns:p14="http://schemas.microsoft.com/office/powerpoint/2010/main" val="13356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C9599A-62D1-EC05-00F5-9C635D6BC3B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29FBD65-978D-13FA-E404-BF804512A1EE}"/>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Pilot Study Results: Summary</a:t>
            </a:r>
            <a:endParaRPr lang="en-US" dirty="0">
              <a:solidFill>
                <a:schemeClr val="bg1"/>
              </a:solidFill>
            </a:endParaRPr>
          </a:p>
        </p:txBody>
      </p:sp>
      <p:sp>
        <p:nvSpPr>
          <p:cNvPr id="899" name="TextBox 898">
            <a:extLst>
              <a:ext uri="{FF2B5EF4-FFF2-40B4-BE49-F238E27FC236}">
                <a16:creationId xmlns:a16="http://schemas.microsoft.com/office/drawing/2014/main" id="{1C448DF9-A1AF-0F0A-301D-C06E56899017}"/>
              </a:ext>
            </a:extLst>
          </p:cNvPr>
          <p:cNvSpPr txBox="1"/>
          <p:nvPr/>
        </p:nvSpPr>
        <p:spPr>
          <a:xfrm>
            <a:off x="921240" y="1290026"/>
            <a:ext cx="10739509" cy="4585871"/>
          </a:xfrm>
          <a:prstGeom prst="rect">
            <a:avLst/>
          </a:prstGeom>
          <a:noFill/>
          <a:ln>
            <a:solidFill>
              <a:srgbClr val="002060"/>
            </a:solidFill>
          </a:ln>
        </p:spPr>
        <p:txBody>
          <a:bodyPr wrap="square" lIns="91440" tIns="45720" rIns="91440" bIns="45720" rtlCol="0" anchor="t">
            <a:spAutoFit/>
          </a:bodyPr>
          <a:lstStyle/>
          <a:p>
            <a:r>
              <a:rPr lang="en-GB" sz="2000" b="1" dirty="0">
                <a:solidFill>
                  <a:srgbClr val="002060"/>
                </a:solidFill>
                <a:latin typeface="Lato"/>
                <a:ea typeface="Lato"/>
                <a:cs typeface="Lato"/>
              </a:rPr>
              <a:t>Title and URL capture </a:t>
            </a:r>
          </a:p>
          <a:p>
            <a:pPr marL="800100" lvl="1" indent="-342900">
              <a:buFont typeface="Arial"/>
              <a:buChar char="•"/>
            </a:pPr>
            <a:r>
              <a:rPr lang="en-GB" dirty="0">
                <a:solidFill>
                  <a:srgbClr val="002060"/>
                </a:solidFill>
                <a:highlight>
                  <a:srgbClr val="FFFFFF"/>
                </a:highlight>
                <a:latin typeface="Lato"/>
                <a:ea typeface="Lato"/>
                <a:cs typeface="Lato"/>
              </a:rPr>
              <a:t>Most complete	ChatGPT, Data-Miner and manual             </a:t>
            </a:r>
          </a:p>
          <a:p>
            <a:pPr marL="800100" lvl="1" indent="-342900">
              <a:buFont typeface="Arial"/>
              <a:buChar char="•"/>
            </a:pPr>
            <a:r>
              <a:rPr lang="en-GB" dirty="0">
                <a:solidFill>
                  <a:srgbClr val="002060"/>
                </a:solidFill>
                <a:highlight>
                  <a:srgbClr val="FFFFFF"/>
                </a:highlight>
                <a:latin typeface="Lato"/>
                <a:ea typeface="Calibri"/>
                <a:cs typeface="Calibri"/>
              </a:rPr>
              <a:t>Most accurate 	Manual and Data-Miner </a:t>
            </a:r>
          </a:p>
          <a:p>
            <a:pPr marL="800100" lvl="1" indent="-342900">
              <a:buFont typeface="Arial"/>
              <a:buChar char="•"/>
            </a:pPr>
            <a:r>
              <a:rPr lang="en-GB" dirty="0">
                <a:solidFill>
                  <a:srgbClr val="002060"/>
                </a:solidFill>
                <a:highlight>
                  <a:srgbClr val="FFFFFF"/>
                </a:highlight>
                <a:latin typeface="Lato"/>
                <a:ea typeface="Calibri"/>
                <a:cs typeface="Calibri"/>
              </a:rPr>
              <a:t>Fastest		</a:t>
            </a:r>
            <a:r>
              <a:rPr lang="en-GB" dirty="0">
                <a:solidFill>
                  <a:srgbClr val="002060"/>
                </a:solidFill>
                <a:highlight>
                  <a:srgbClr val="FFFFFF"/>
                </a:highlight>
                <a:latin typeface="Lato"/>
                <a:ea typeface="Lato"/>
                <a:cs typeface="Lato"/>
              </a:rPr>
              <a:t>ChatGPT at </a:t>
            </a:r>
            <a:r>
              <a:rPr lang="en-GB" b="1" dirty="0">
                <a:solidFill>
                  <a:srgbClr val="002060"/>
                </a:solidFill>
                <a:highlight>
                  <a:srgbClr val="FFFFFF"/>
                </a:highlight>
                <a:latin typeface="Lato"/>
                <a:ea typeface="Lato"/>
                <a:cs typeface="Lato"/>
              </a:rPr>
              <a:t>21 minutes</a:t>
            </a:r>
            <a:r>
              <a:rPr lang="en-GB" dirty="0">
                <a:solidFill>
                  <a:srgbClr val="002060"/>
                </a:solidFill>
                <a:highlight>
                  <a:srgbClr val="FFFFFF"/>
                </a:highlight>
                <a:latin typeface="Lato"/>
                <a:ea typeface="Lato"/>
                <a:cs typeface="Lato"/>
              </a:rPr>
              <a:t> </a:t>
            </a:r>
          </a:p>
          <a:p>
            <a:pPr marL="800100" lvl="1" indent="-342900">
              <a:buFont typeface="Arial"/>
              <a:buChar char="•"/>
            </a:pPr>
            <a:r>
              <a:rPr lang="en-GB" dirty="0">
                <a:solidFill>
                  <a:srgbClr val="002060"/>
                </a:solidFill>
                <a:highlight>
                  <a:srgbClr val="FFFFFF"/>
                </a:highlight>
                <a:latin typeface="Lato"/>
                <a:ea typeface="Lato"/>
                <a:cs typeface="Lato"/>
              </a:rPr>
              <a:t>Slowest		Macros at </a:t>
            </a:r>
            <a:r>
              <a:rPr lang="en-GB" b="1" dirty="0">
                <a:solidFill>
                  <a:srgbClr val="002060"/>
                </a:solidFill>
                <a:highlight>
                  <a:srgbClr val="FFFFFF"/>
                </a:highlight>
                <a:latin typeface="Lato"/>
                <a:ea typeface="Lato"/>
                <a:cs typeface="Lato"/>
              </a:rPr>
              <a:t>2hr 59 minutes</a:t>
            </a:r>
            <a:r>
              <a:rPr lang="en-GB" dirty="0">
                <a:solidFill>
                  <a:srgbClr val="002060"/>
                </a:solidFill>
                <a:highlight>
                  <a:srgbClr val="FFFFFF"/>
                </a:highlight>
                <a:latin typeface="Lato"/>
                <a:ea typeface="Lato"/>
                <a:cs typeface="Lato"/>
              </a:rPr>
              <a:t>.</a:t>
            </a:r>
            <a:endParaRPr lang="en-US" dirty="0">
              <a:solidFill>
                <a:srgbClr val="002060"/>
              </a:solidFill>
              <a:latin typeface="Lato"/>
              <a:ea typeface="Calibri"/>
              <a:cs typeface="Calibri"/>
            </a:endParaRPr>
          </a:p>
          <a:p>
            <a:pPr marL="342900" indent="-342900">
              <a:buFont typeface="Arial"/>
              <a:buChar char="•"/>
            </a:pPr>
            <a:endParaRPr lang="en-US" b="1" dirty="0">
              <a:solidFill>
                <a:srgbClr val="002060"/>
              </a:solidFill>
              <a:highlight>
                <a:srgbClr val="FFFFFF"/>
              </a:highlight>
              <a:latin typeface="Lato"/>
              <a:ea typeface="Calibri"/>
              <a:cs typeface="Calibri"/>
            </a:endParaRPr>
          </a:p>
          <a:p>
            <a:r>
              <a:rPr lang="en-US" sz="2000" b="1" dirty="0">
                <a:solidFill>
                  <a:srgbClr val="002060"/>
                </a:solidFill>
                <a:highlight>
                  <a:srgbClr val="FFFFFF"/>
                </a:highlight>
                <a:latin typeface="Lato"/>
                <a:ea typeface="Calibri"/>
                <a:cs typeface="Calibri"/>
              </a:rPr>
              <a:t>Additional fields (including abstract/summary)</a:t>
            </a:r>
            <a:endParaRPr lang="en-US" sz="2000" dirty="0">
              <a:latin typeface="Lato"/>
              <a:ea typeface="Calibri" panose="020F0502020204030204"/>
              <a:cs typeface="Calibri" panose="020F0502020204030204"/>
            </a:endParaRPr>
          </a:p>
          <a:p>
            <a:pPr marL="800100" lvl="1" indent="-342900">
              <a:buFont typeface="Arial"/>
              <a:buChar char="•"/>
            </a:pPr>
            <a:r>
              <a:rPr lang="en-US" dirty="0">
                <a:solidFill>
                  <a:srgbClr val="002060"/>
                </a:solidFill>
                <a:highlight>
                  <a:srgbClr val="FFFFFF"/>
                </a:highlight>
                <a:latin typeface="Lato"/>
                <a:ea typeface="Calibri"/>
                <a:cs typeface="Calibri"/>
              </a:rPr>
              <a:t>Most complete	ChatGPT, Mendeley and Manual </a:t>
            </a:r>
            <a:r>
              <a:rPr lang="en-US" b="1" dirty="0">
                <a:solidFill>
                  <a:srgbClr val="002060"/>
                </a:solidFill>
                <a:highlight>
                  <a:srgbClr val="FFFFFF"/>
                </a:highlight>
                <a:latin typeface="Lato"/>
                <a:ea typeface="Calibri"/>
                <a:cs typeface="Calibri"/>
              </a:rPr>
              <a:t>(79%)</a:t>
            </a:r>
            <a:r>
              <a:rPr lang="en-US" dirty="0">
                <a:solidFill>
                  <a:srgbClr val="002060"/>
                </a:solidFill>
                <a:highlight>
                  <a:srgbClr val="FFFFFF"/>
                </a:highlight>
                <a:latin typeface="Lato"/>
                <a:ea typeface="Calibri"/>
                <a:cs typeface="Calibri"/>
              </a:rPr>
              <a:t>, followed by Macros </a:t>
            </a:r>
            <a:r>
              <a:rPr lang="en-US" b="1" dirty="0">
                <a:solidFill>
                  <a:srgbClr val="002060"/>
                </a:solidFill>
                <a:highlight>
                  <a:srgbClr val="FFFFFF"/>
                </a:highlight>
                <a:latin typeface="Lato"/>
                <a:ea typeface="Calibri"/>
                <a:cs typeface="Calibri"/>
              </a:rPr>
              <a:t>(56%)</a:t>
            </a:r>
            <a:r>
              <a:rPr lang="en-US" dirty="0">
                <a:solidFill>
                  <a:srgbClr val="002060"/>
                </a:solidFill>
                <a:highlight>
                  <a:srgbClr val="FFFFFF"/>
                </a:highlight>
                <a:latin typeface="Lato"/>
                <a:ea typeface="Calibri"/>
                <a:cs typeface="Calibri"/>
              </a:rPr>
              <a:t> and Data-			Miner </a:t>
            </a:r>
            <a:r>
              <a:rPr lang="en-US" b="1" dirty="0">
                <a:solidFill>
                  <a:srgbClr val="002060"/>
                </a:solidFill>
                <a:highlight>
                  <a:srgbClr val="FFFFFF"/>
                </a:highlight>
                <a:latin typeface="Lato"/>
                <a:ea typeface="Calibri"/>
                <a:cs typeface="Calibri"/>
              </a:rPr>
              <a:t>(51%)</a:t>
            </a:r>
            <a:r>
              <a:rPr lang="en-US" dirty="0">
                <a:solidFill>
                  <a:srgbClr val="002060"/>
                </a:solidFill>
                <a:highlight>
                  <a:srgbClr val="FFFFFF"/>
                </a:highlight>
                <a:latin typeface="Lato"/>
                <a:ea typeface="Calibri"/>
                <a:cs typeface="Calibri"/>
              </a:rPr>
              <a:t>. </a:t>
            </a:r>
            <a:endParaRPr lang="en-US" dirty="0">
              <a:latin typeface="Lato"/>
              <a:ea typeface="Calibri" panose="020F0502020204030204"/>
              <a:cs typeface="Calibri" panose="020F0502020204030204"/>
            </a:endParaRPr>
          </a:p>
          <a:p>
            <a:pPr marL="800100" lvl="1" indent="-342900">
              <a:buFont typeface="Arial"/>
              <a:buChar char="•"/>
            </a:pPr>
            <a:r>
              <a:rPr lang="en-US" dirty="0">
                <a:solidFill>
                  <a:srgbClr val="002060"/>
                </a:solidFill>
                <a:highlight>
                  <a:srgbClr val="FFFFFF"/>
                </a:highlight>
                <a:latin typeface="Lato"/>
                <a:ea typeface="Calibri"/>
                <a:cs typeface="Calibri"/>
              </a:rPr>
              <a:t>Most accurate	Data-Miner and Manual </a:t>
            </a:r>
            <a:r>
              <a:rPr lang="en-US" b="1" dirty="0">
                <a:solidFill>
                  <a:srgbClr val="002060"/>
                </a:solidFill>
                <a:highlight>
                  <a:srgbClr val="FFFFFF"/>
                </a:highlight>
                <a:latin typeface="Lato"/>
                <a:ea typeface="Calibri"/>
                <a:cs typeface="Calibri"/>
              </a:rPr>
              <a:t>(100%)</a:t>
            </a:r>
            <a:r>
              <a:rPr lang="en-US" dirty="0">
                <a:solidFill>
                  <a:srgbClr val="002060"/>
                </a:solidFill>
                <a:highlight>
                  <a:srgbClr val="FFFFFF"/>
                </a:highlight>
                <a:latin typeface="Lato"/>
                <a:ea typeface="Calibri"/>
                <a:cs typeface="Calibri"/>
              </a:rPr>
              <a:t>, followed by Macros </a:t>
            </a:r>
            <a:r>
              <a:rPr lang="en-US" b="1" dirty="0">
                <a:solidFill>
                  <a:srgbClr val="002060"/>
                </a:solidFill>
                <a:highlight>
                  <a:srgbClr val="FFFFFF"/>
                </a:highlight>
                <a:latin typeface="Lato"/>
                <a:ea typeface="Calibri"/>
                <a:cs typeface="Calibri"/>
              </a:rPr>
              <a:t>(92%)</a:t>
            </a:r>
            <a:r>
              <a:rPr lang="en-US" dirty="0">
                <a:solidFill>
                  <a:srgbClr val="002060"/>
                </a:solidFill>
                <a:highlight>
                  <a:srgbClr val="FFFFFF"/>
                </a:highlight>
                <a:latin typeface="Lato"/>
                <a:ea typeface="Calibri"/>
                <a:cs typeface="Calibri"/>
              </a:rPr>
              <a:t>, Mendeley </a:t>
            </a:r>
            <a:r>
              <a:rPr lang="en-US" b="1" dirty="0">
                <a:solidFill>
                  <a:srgbClr val="002060"/>
                </a:solidFill>
                <a:highlight>
                  <a:srgbClr val="FFFFFF"/>
                </a:highlight>
                <a:latin typeface="Lato"/>
                <a:ea typeface="Calibri"/>
                <a:cs typeface="Calibri"/>
              </a:rPr>
              <a:t>(86%)</a:t>
            </a:r>
            <a:r>
              <a:rPr lang="en-US" dirty="0">
                <a:solidFill>
                  <a:srgbClr val="002060"/>
                </a:solidFill>
                <a:highlight>
                  <a:srgbClr val="FFFFFF"/>
                </a:highlight>
                <a:latin typeface="Lato"/>
                <a:ea typeface="Calibri"/>
                <a:cs typeface="Calibri"/>
              </a:rPr>
              <a:t>, 			and Chat-GPT* </a:t>
            </a:r>
            <a:r>
              <a:rPr lang="en-US" b="1" dirty="0">
                <a:solidFill>
                  <a:srgbClr val="002060"/>
                </a:solidFill>
                <a:highlight>
                  <a:srgbClr val="FFFFFF"/>
                </a:highlight>
                <a:latin typeface="Lato"/>
                <a:ea typeface="Calibri"/>
                <a:cs typeface="Calibri"/>
              </a:rPr>
              <a:t>(0%)</a:t>
            </a:r>
            <a:r>
              <a:rPr lang="en-US" dirty="0">
                <a:solidFill>
                  <a:srgbClr val="002060"/>
                </a:solidFill>
                <a:highlight>
                  <a:srgbClr val="FFFFFF"/>
                </a:highlight>
                <a:latin typeface="Lato"/>
                <a:ea typeface="Calibri"/>
                <a:cs typeface="Calibri"/>
              </a:rPr>
              <a:t>. </a:t>
            </a:r>
          </a:p>
          <a:p>
            <a:pPr lvl="1"/>
            <a:endParaRPr lang="en-US" dirty="0">
              <a:solidFill>
                <a:srgbClr val="002060"/>
              </a:solidFill>
              <a:highlight>
                <a:srgbClr val="FFFFFF"/>
              </a:highlight>
              <a:latin typeface="Lato"/>
              <a:ea typeface="Calibri"/>
              <a:cs typeface="Calibri"/>
            </a:endParaRPr>
          </a:p>
          <a:p>
            <a:pPr lvl="1"/>
            <a:r>
              <a:rPr lang="en-US" dirty="0">
                <a:solidFill>
                  <a:srgbClr val="002060"/>
                </a:solidFill>
                <a:highlight>
                  <a:srgbClr val="FFFFFF"/>
                </a:highlight>
                <a:latin typeface="Lato"/>
                <a:ea typeface="Calibri"/>
                <a:cs typeface="Calibri"/>
              </a:rPr>
              <a:t>*Chat-GPT generated 100% of its abstracts so assessing the accuracy was not practical</a:t>
            </a:r>
          </a:p>
          <a:p>
            <a:endParaRPr lang="en-US" dirty="0">
              <a:solidFill>
                <a:srgbClr val="002060"/>
              </a:solidFill>
              <a:highlight>
                <a:srgbClr val="FFFFFF"/>
              </a:highlight>
              <a:latin typeface="Lato"/>
              <a:ea typeface="Calibri"/>
              <a:cs typeface="Calibri"/>
            </a:endParaRPr>
          </a:p>
          <a:p>
            <a:r>
              <a:rPr lang="en-US" dirty="0">
                <a:solidFill>
                  <a:srgbClr val="002060"/>
                </a:solidFill>
                <a:highlight>
                  <a:srgbClr val="FFFFFF"/>
                </a:highlight>
                <a:latin typeface="Lato"/>
                <a:ea typeface="Calibri"/>
                <a:cs typeface="Calibri"/>
              </a:rPr>
              <a:t>We decided to investigate using Chat-GPT and Data-Miner in more depth, as the other approaches seemed impractical. </a:t>
            </a:r>
          </a:p>
        </p:txBody>
      </p:sp>
    </p:spTree>
    <p:extLst>
      <p:ext uri="{BB962C8B-B14F-4D97-AF65-F5344CB8AC3E}">
        <p14:creationId xmlns:p14="http://schemas.microsoft.com/office/powerpoint/2010/main" val="269783468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AC31B-F7F2-62B5-D804-DB7357AA176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497D49B-A51A-EA0C-1B8D-D2E338571153}"/>
              </a:ext>
            </a:extLst>
          </p:cNvPr>
          <p:cNvSpPr txBox="1"/>
          <p:nvPr/>
        </p:nvSpPr>
        <p:spPr>
          <a:xfrm>
            <a:off x="387350" y="359545"/>
            <a:ext cx="11417300" cy="707886"/>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ea typeface="+mn-lt"/>
                <a:cs typeface="+mn-lt"/>
              </a:rPr>
              <a:t>Scale-up Study: Methods</a:t>
            </a:r>
            <a:endParaRPr lang="en-US" dirty="0">
              <a:solidFill>
                <a:schemeClr val="bg1"/>
              </a:solidFill>
              <a:ea typeface="+mn-lt"/>
              <a:cs typeface="+mn-lt"/>
            </a:endParaRPr>
          </a:p>
        </p:txBody>
      </p:sp>
      <p:sp>
        <p:nvSpPr>
          <p:cNvPr id="899" name="TextBox 898">
            <a:extLst>
              <a:ext uri="{FF2B5EF4-FFF2-40B4-BE49-F238E27FC236}">
                <a16:creationId xmlns:a16="http://schemas.microsoft.com/office/drawing/2014/main" id="{D46C65A0-E4CF-E54B-E4B0-8D7C6CA52E0A}"/>
              </a:ext>
            </a:extLst>
          </p:cNvPr>
          <p:cNvSpPr txBox="1"/>
          <p:nvPr/>
        </p:nvSpPr>
        <p:spPr>
          <a:xfrm>
            <a:off x="393462" y="1194776"/>
            <a:ext cx="11264162" cy="4803046"/>
          </a:xfrm>
          <a:prstGeom prst="rect">
            <a:avLst/>
          </a:prstGeom>
          <a:noFill/>
          <a:ln>
            <a:solidFill>
              <a:srgbClr val="002060"/>
            </a:solidFill>
          </a:ln>
        </p:spPr>
        <p:txBody>
          <a:bodyPr wrap="square" lIns="91440" tIns="45720" rIns="91440" bIns="45720" rtlCol="0" anchor="t">
            <a:spAutoFit/>
          </a:bodyPr>
          <a:lstStyle/>
          <a:p>
            <a:pPr marL="285750" indent="-285750">
              <a:lnSpc>
                <a:spcPct val="150000"/>
              </a:lnSpc>
              <a:spcBef>
                <a:spcPts val="1000"/>
              </a:spcBef>
              <a:buFont typeface="Arial"/>
              <a:buChar char="•"/>
            </a:pPr>
            <a:endParaRPr lang="en-GB" dirty="0">
              <a:solidFill>
                <a:srgbClr val="002060"/>
              </a:solidFill>
              <a:highlight>
                <a:srgbClr val="FFFFFF"/>
              </a:highlight>
              <a:latin typeface="Lato"/>
              <a:ea typeface="Lato"/>
              <a:cs typeface="Lato"/>
            </a:endParaRP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Same search string as the pilot study</a:t>
            </a:r>
            <a:endParaRPr lang="en-GB" dirty="0">
              <a:solidFill>
                <a:srgbClr val="CFD5EA"/>
              </a:solidFill>
              <a:highlight>
                <a:srgbClr val="FFFFFF"/>
              </a:highlight>
              <a:latin typeface="Lato"/>
              <a:ea typeface="Lato"/>
              <a:cs typeface="Lato"/>
            </a:endParaRP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Captured a larger sample (200 records)</a:t>
            </a: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Focussed on Data-Miner and Chat-GPT (two techniques)</a:t>
            </a:r>
            <a:endParaRPr lang="en-US" dirty="0">
              <a:solidFill>
                <a:srgbClr val="002060"/>
              </a:solidFill>
              <a:highlight>
                <a:srgbClr val="FFFFFF"/>
              </a:highlight>
              <a:latin typeface="Lato"/>
              <a:ea typeface="Lato"/>
              <a:cs typeface="Lato"/>
            </a:endParaRP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Refined Data-Miner recipe and Chat-GPT prompts</a:t>
            </a:r>
            <a:endParaRPr lang="en-US" dirty="0">
              <a:solidFill>
                <a:srgbClr val="CFD5EA"/>
              </a:solidFill>
              <a:highlight>
                <a:srgbClr val="FFFFFF"/>
              </a:highlight>
              <a:latin typeface="Lato"/>
              <a:ea typeface="Lato"/>
              <a:cs typeface="Lato"/>
            </a:endParaRP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Data-Miner records scraped at the same time as Google search</a:t>
            </a: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Each method tested by two Information Specialists</a:t>
            </a:r>
            <a:endParaRPr lang="en-GB" dirty="0">
              <a:ea typeface="Calibri" panose="020F0502020204030204"/>
              <a:cs typeface="Calibri" panose="020F0502020204030204"/>
            </a:endParaRPr>
          </a:p>
          <a:p>
            <a:pPr marL="285750" indent="-285750">
              <a:lnSpc>
                <a:spcPct val="150000"/>
              </a:lnSpc>
              <a:spcBef>
                <a:spcPts val="1000"/>
              </a:spcBef>
              <a:buFont typeface="Arial"/>
              <a:buChar char="•"/>
            </a:pPr>
            <a:r>
              <a:rPr lang="en-GB" dirty="0">
                <a:solidFill>
                  <a:srgbClr val="002060"/>
                </a:solidFill>
                <a:highlight>
                  <a:srgbClr val="FFFFFF"/>
                </a:highlight>
                <a:latin typeface="Lato"/>
                <a:ea typeface="Lato"/>
                <a:cs typeface="Lato"/>
              </a:rPr>
              <a:t>Endnote deduplication function used to match records</a:t>
            </a:r>
          </a:p>
          <a:p>
            <a:pPr marL="285750" indent="-285750">
              <a:lnSpc>
                <a:spcPct val="150000"/>
              </a:lnSpc>
              <a:spcBef>
                <a:spcPts val="1000"/>
              </a:spcBef>
              <a:buFont typeface="Arial"/>
              <a:buChar char="•"/>
            </a:pPr>
            <a:endParaRPr lang="en-GB" dirty="0">
              <a:solidFill>
                <a:srgbClr val="002060"/>
              </a:solidFill>
              <a:highlight>
                <a:srgbClr val="FFFFFF"/>
              </a:highlight>
              <a:latin typeface="Lato"/>
              <a:ea typeface="Lato"/>
              <a:cs typeface="Lato"/>
            </a:endParaRPr>
          </a:p>
        </p:txBody>
      </p:sp>
      <p:pic>
        <p:nvPicPr>
          <p:cNvPr id="2" name="Picture 1" descr="A diagram of a company&amp;#39;s process&#10;&#10;AI-generated content may be incorrect.">
            <a:extLst>
              <a:ext uri="{FF2B5EF4-FFF2-40B4-BE49-F238E27FC236}">
                <a16:creationId xmlns:a16="http://schemas.microsoft.com/office/drawing/2014/main" id="{1AD90F08-6002-E476-FCB9-93473980F1EB}"/>
              </a:ext>
            </a:extLst>
          </p:cNvPr>
          <p:cNvPicPr>
            <a:picLocks noChangeAspect="1"/>
          </p:cNvPicPr>
          <p:nvPr/>
        </p:nvPicPr>
        <p:blipFill>
          <a:blip r:embed="rId3"/>
          <a:srcRect l="12281" r="12500" b="330"/>
          <a:stretch>
            <a:fillRect/>
          </a:stretch>
        </p:blipFill>
        <p:spPr>
          <a:xfrm>
            <a:off x="7357988" y="1890507"/>
            <a:ext cx="4162368" cy="3648731"/>
          </a:xfrm>
          <a:prstGeom prst="rect">
            <a:avLst/>
          </a:prstGeom>
        </p:spPr>
      </p:pic>
    </p:spTree>
    <p:extLst>
      <p:ext uri="{BB962C8B-B14F-4D97-AF65-F5344CB8AC3E}">
        <p14:creationId xmlns:p14="http://schemas.microsoft.com/office/powerpoint/2010/main" val="101683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0A82-4D48-C74C-3813-89D9BE873CB5}"/>
            </a:ext>
          </a:extLst>
        </p:cNvPr>
        <p:cNvGrpSpPr/>
        <p:nvPr/>
      </p:nvGrpSpPr>
      <p:grpSpPr>
        <a:xfrm>
          <a:off x="0" y="0"/>
          <a:ext cx="0" cy="0"/>
          <a:chOff x="0" y="0"/>
          <a:chExt cx="0" cy="0"/>
        </a:xfrm>
      </p:grpSpPr>
      <p:sp>
        <p:nvSpPr>
          <p:cNvPr id="437" name="TextBox 436">
            <a:extLst>
              <a:ext uri="{FF2B5EF4-FFF2-40B4-BE49-F238E27FC236}">
                <a16:creationId xmlns:a16="http://schemas.microsoft.com/office/drawing/2014/main" id="{A72E117D-F082-4EBF-6E52-893597E08812}"/>
              </a:ext>
            </a:extLst>
          </p:cNvPr>
          <p:cNvSpPr txBox="1"/>
          <p:nvPr/>
        </p:nvSpPr>
        <p:spPr>
          <a:xfrm>
            <a:off x="387677" y="349604"/>
            <a:ext cx="11417300" cy="707886"/>
          </a:xfrm>
          <a:prstGeom prst="rect">
            <a:avLst/>
          </a:prstGeom>
          <a:solidFill>
            <a:srgbClr val="193E72"/>
          </a:solidFill>
        </p:spPr>
        <p:txBody>
          <a:bodyPr wrap="square" lIns="91440" tIns="45720" rIns="91440" bIns="45720" rtlCol="0" anchor="t">
            <a:spAutoFit/>
          </a:bodyPr>
          <a:lstStyle/>
          <a:p>
            <a:pPr algn="ctr"/>
            <a:r>
              <a:rPr lang="en-GB" sz="4000" dirty="0">
                <a:solidFill>
                  <a:schemeClr val="bg1"/>
                </a:solidFill>
                <a:latin typeface="Lato"/>
                <a:ea typeface="Lato"/>
                <a:cs typeface="Lato"/>
              </a:rPr>
              <a:t>Scale-up Study: Approaches</a:t>
            </a:r>
            <a:endParaRPr lang="en-US" dirty="0">
              <a:solidFill>
                <a:schemeClr val="bg1"/>
              </a:solidFill>
            </a:endParaRPr>
          </a:p>
        </p:txBody>
      </p:sp>
      <p:graphicFrame>
        <p:nvGraphicFramePr>
          <p:cNvPr id="530" name="Content Placeholder 2">
            <a:extLst>
              <a:ext uri="{FF2B5EF4-FFF2-40B4-BE49-F238E27FC236}">
                <a16:creationId xmlns:a16="http://schemas.microsoft.com/office/drawing/2014/main" id="{0D1B8074-FE7A-5520-886B-6F531F95FE4F}"/>
              </a:ext>
            </a:extLst>
          </p:cNvPr>
          <p:cNvGraphicFramePr>
            <a:graphicFrameLocks/>
          </p:cNvGraphicFramePr>
          <p:nvPr>
            <p:extLst>
              <p:ext uri="{D42A27DB-BD31-4B8C-83A1-F6EECF244321}">
                <p14:modId xmlns:p14="http://schemas.microsoft.com/office/powerpoint/2010/main" val="2591873059"/>
              </p:ext>
            </p:extLst>
          </p:nvPr>
        </p:nvGraphicFramePr>
        <p:xfrm>
          <a:off x="152400" y="1057490"/>
          <a:ext cx="11887200" cy="526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818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4720F132C8404E9A6B19F4B00891D4" ma:contentTypeVersion="18" ma:contentTypeDescription="Create a new document." ma:contentTypeScope="" ma:versionID="3981a424e8df266c8536a162a40198c2">
  <xsd:schema xmlns:xsd="http://www.w3.org/2001/XMLSchema" xmlns:xs="http://www.w3.org/2001/XMLSchema" xmlns:p="http://schemas.microsoft.com/office/2006/metadata/properties" xmlns:ns2="aff6ef70-279d-448c-8d0e-155bfbac7753" xmlns:ns3="1dbf59fb-1f1b-4dad-8ad8-db64332946df" targetNamespace="http://schemas.microsoft.com/office/2006/metadata/properties" ma:root="true" ma:fieldsID="60b78b2dab579e20cd4a89699b782e92" ns2:_="" ns3:_="">
    <xsd:import namespace="aff6ef70-279d-448c-8d0e-155bfbac7753"/>
    <xsd:import namespace="1dbf59fb-1f1b-4dad-8ad8-db64332946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6ef70-279d-448c-8d0e-155bfbac77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bf59fb-1f1b-4dad-8ad8-db64332946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635cfe-492e-4053-9a5e-b45da150d021}" ma:internalName="TaxCatchAll" ma:showField="CatchAllData" ma:web="1dbf59fb-1f1b-4dad-8ad8-db64332946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f6ef70-279d-448c-8d0e-155bfbac7753">
      <Terms xmlns="http://schemas.microsoft.com/office/infopath/2007/PartnerControls"/>
    </lcf76f155ced4ddcb4097134ff3c332f>
    <TaxCatchAll xmlns="1dbf59fb-1f1b-4dad-8ad8-db64332946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52F615-12C0-4E1A-8104-1A16ADD3CAFD}">
  <ds:schemaRefs>
    <ds:schemaRef ds:uri="1dbf59fb-1f1b-4dad-8ad8-db64332946df"/>
    <ds:schemaRef ds:uri="aff6ef70-279d-448c-8d0e-155bfbac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498E70-ABF7-4218-8122-A5D7DD03560B}">
  <ds:schemaRefs>
    <ds:schemaRef ds:uri="1dbf59fb-1f1b-4dad-8ad8-db64332946df"/>
    <ds:schemaRef ds:uri="aff6ef70-279d-448c-8d0e-155bfbac77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E702A7-55CC-483B-A70D-0289053432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4479</TotalTime>
  <Words>3968</Words>
  <Application>Microsoft Office PowerPoint</Application>
  <PresentationFormat>Widescreen</PresentationFormat>
  <Paragraphs>519</Paragraphs>
  <Slides>21</Slides>
  <Notes>20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Arial,Sans-Serif</vt:lpstr>
      <vt:lpstr>Calibri</vt:lpstr>
      <vt:lpstr>Calibri Light</vt:lpstr>
      <vt:lpstr>Consolas</vt:lpstr>
      <vt:lpstr>Lato</vt:lpstr>
      <vt:lpstr>Segoe UI</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Taylor</dc:creator>
  <cp:lastModifiedBy>Gemma Madigan Johnson</cp:lastModifiedBy>
  <cp:revision>381</cp:revision>
  <cp:lastPrinted>2026-05-28T11:54:33Z</cp:lastPrinted>
  <dcterms:created xsi:type="dcterms:W3CDTF">2024-10-28T12:58:09Z</dcterms:created>
  <dcterms:modified xsi:type="dcterms:W3CDTF">2026-06-11T14:44:47Z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0x010100E44720F132C8404E9A6B19F4B00891D4</vt:lpwstr>
  </property>
  <property fmtid="{D5CDD505-2E9C-101B-9397-08002B2CF9AE}" pid="3" name="MediaServiceImageTags">
    <vt:lpwstr/>
  </property>
</Properties>
</file>