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0" r:id="rId4"/>
    <p:sldId id="261" r:id="rId5"/>
    <p:sldId id="267" r:id="rId6"/>
    <p:sldId id="263" r:id="rId7"/>
    <p:sldId id="268" r:id="rId8"/>
    <p:sldId id="262" r:id="rId9"/>
    <p:sldId id="264" r:id="rId10"/>
    <p:sldId id="259" r:id="rId11"/>
    <p:sldId id="265" r:id="rId12"/>
    <p:sldId id="266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6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02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5757DB-17BA-499D-85F6-95DFBC83C3C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AF5A715-892F-4A20-84A7-B77294F132D2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Review Question</a:t>
          </a:r>
          <a:endParaRPr lang="en-GB" dirty="0">
            <a:solidFill>
              <a:schemeClr val="tx1"/>
            </a:solidFill>
          </a:endParaRPr>
        </a:p>
      </dgm:t>
    </dgm:pt>
    <dgm:pt modelId="{386EC7AC-5E32-43E5-84B9-2F2C6703A2D0}" type="parTrans" cxnId="{B6ABB98C-E015-4C34-8EEA-48E87733AC6A}">
      <dgm:prSet/>
      <dgm:spPr/>
      <dgm:t>
        <a:bodyPr/>
        <a:lstStyle/>
        <a:p>
          <a:endParaRPr lang="en-GB"/>
        </a:p>
      </dgm:t>
    </dgm:pt>
    <dgm:pt modelId="{D8099410-62AE-47EF-9110-D620535421F1}" type="sibTrans" cxnId="{B6ABB98C-E015-4C34-8EEA-48E87733AC6A}">
      <dgm:prSet/>
      <dgm:spPr/>
      <dgm:t>
        <a:bodyPr/>
        <a:lstStyle/>
        <a:p>
          <a:endParaRPr lang="en-GB"/>
        </a:p>
      </dgm:t>
    </dgm:pt>
    <dgm:pt modelId="{4390054D-5563-43E8-AEB1-C0E9136F7036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Initial searches</a:t>
          </a:r>
          <a:endParaRPr lang="en-GB" dirty="0">
            <a:solidFill>
              <a:schemeClr val="tx1"/>
            </a:solidFill>
          </a:endParaRPr>
        </a:p>
      </dgm:t>
    </dgm:pt>
    <dgm:pt modelId="{E273FCCD-9330-4B23-A0A6-ABCA4AC62777}" type="parTrans" cxnId="{FB5C4849-1C10-4BB3-9964-97AF0773C876}">
      <dgm:prSet/>
      <dgm:spPr/>
      <dgm:t>
        <a:bodyPr/>
        <a:lstStyle/>
        <a:p>
          <a:endParaRPr lang="en-GB"/>
        </a:p>
      </dgm:t>
    </dgm:pt>
    <dgm:pt modelId="{8D2AAC6F-AEA4-44E2-BCF9-FF86FC4EEA03}" type="sibTrans" cxnId="{FB5C4849-1C10-4BB3-9964-97AF0773C876}">
      <dgm:prSet/>
      <dgm:spPr/>
      <dgm:t>
        <a:bodyPr/>
        <a:lstStyle/>
        <a:p>
          <a:endParaRPr lang="en-GB"/>
        </a:p>
      </dgm:t>
    </dgm:pt>
    <dgm:pt modelId="{D4FE2DF4-60A1-47BE-BB68-12CCCFA9E636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Screen, appraise, extract</a:t>
          </a:r>
          <a:endParaRPr lang="en-GB" dirty="0">
            <a:solidFill>
              <a:schemeClr val="tx1"/>
            </a:solidFill>
          </a:endParaRPr>
        </a:p>
      </dgm:t>
    </dgm:pt>
    <dgm:pt modelId="{FE7AC3FB-6A78-45B1-8535-811183E1E679}" type="parTrans" cxnId="{3FFFF258-AE45-4623-BFCA-89152CDCAEC6}">
      <dgm:prSet/>
      <dgm:spPr/>
      <dgm:t>
        <a:bodyPr/>
        <a:lstStyle/>
        <a:p>
          <a:endParaRPr lang="en-GB"/>
        </a:p>
      </dgm:t>
    </dgm:pt>
    <dgm:pt modelId="{D44C9FFA-A106-4F32-A161-DBED7F39C4AF}" type="sibTrans" cxnId="{3FFFF258-AE45-4623-BFCA-89152CDCAEC6}">
      <dgm:prSet/>
      <dgm:spPr/>
      <dgm:t>
        <a:bodyPr/>
        <a:lstStyle/>
        <a:p>
          <a:endParaRPr lang="en-GB"/>
        </a:p>
      </dgm:t>
    </dgm:pt>
    <dgm:pt modelId="{D3015EB0-6030-4659-994D-A6C6370BAB36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Synthesis</a:t>
          </a:r>
          <a:endParaRPr lang="en-GB" dirty="0">
            <a:solidFill>
              <a:schemeClr val="tx1"/>
            </a:solidFill>
          </a:endParaRPr>
        </a:p>
      </dgm:t>
    </dgm:pt>
    <dgm:pt modelId="{6B278F35-87DE-43C6-AE31-1A2CB3DDB47C}" type="parTrans" cxnId="{1297E587-462D-4D54-834E-E5EB8DDE9DFE}">
      <dgm:prSet/>
      <dgm:spPr/>
      <dgm:t>
        <a:bodyPr/>
        <a:lstStyle/>
        <a:p>
          <a:endParaRPr lang="en-GB"/>
        </a:p>
      </dgm:t>
    </dgm:pt>
    <dgm:pt modelId="{63355A5C-14A0-4CBF-B2E4-1500FD8A534F}" type="sibTrans" cxnId="{1297E587-462D-4D54-834E-E5EB8DDE9DFE}">
      <dgm:prSet/>
      <dgm:spPr/>
      <dgm:t>
        <a:bodyPr/>
        <a:lstStyle/>
        <a:p>
          <a:endParaRPr lang="en-GB"/>
        </a:p>
      </dgm:t>
    </dgm:pt>
    <dgm:pt modelId="{46488AE5-965E-47EE-B558-E83A3C298C25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Identify themes / theories</a:t>
          </a:r>
          <a:endParaRPr lang="en-GB" dirty="0">
            <a:solidFill>
              <a:schemeClr val="tx1"/>
            </a:solidFill>
          </a:endParaRPr>
        </a:p>
      </dgm:t>
    </dgm:pt>
    <dgm:pt modelId="{57D44A64-2982-43B1-A4C4-20B9F2D255F6}" type="parTrans" cxnId="{F152AF82-41E7-4B9C-9E3C-9F2132A31295}">
      <dgm:prSet/>
      <dgm:spPr/>
      <dgm:t>
        <a:bodyPr/>
        <a:lstStyle/>
        <a:p>
          <a:endParaRPr lang="en-GB"/>
        </a:p>
      </dgm:t>
    </dgm:pt>
    <dgm:pt modelId="{93B4B3C6-9E91-4B79-8E21-B927B6526900}" type="sibTrans" cxnId="{F152AF82-41E7-4B9C-9E3C-9F2132A31295}">
      <dgm:prSet/>
      <dgm:spPr/>
      <dgm:t>
        <a:bodyPr/>
        <a:lstStyle/>
        <a:p>
          <a:endParaRPr lang="en-GB"/>
        </a:p>
      </dgm:t>
    </dgm:pt>
    <dgm:pt modelId="{A6FCB8EF-F6EE-452C-819E-ECA7A7EF3171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Identify quantitative data</a:t>
          </a:r>
          <a:endParaRPr lang="en-GB" dirty="0">
            <a:solidFill>
              <a:schemeClr val="tx1"/>
            </a:solidFill>
          </a:endParaRPr>
        </a:p>
      </dgm:t>
    </dgm:pt>
    <dgm:pt modelId="{A0E76BD0-586A-41DD-A596-A30A61FAFB1D}" type="parTrans" cxnId="{C1D804C9-9302-42D6-83FD-F83ADB42714E}">
      <dgm:prSet/>
      <dgm:spPr/>
      <dgm:t>
        <a:bodyPr/>
        <a:lstStyle/>
        <a:p>
          <a:endParaRPr lang="en-GB"/>
        </a:p>
      </dgm:t>
    </dgm:pt>
    <dgm:pt modelId="{4C47CF2D-5CB0-4F06-A0E3-C5D860A1ECE8}" type="sibTrans" cxnId="{C1D804C9-9302-42D6-83FD-F83ADB42714E}">
      <dgm:prSet/>
      <dgm:spPr/>
      <dgm:t>
        <a:bodyPr/>
        <a:lstStyle/>
        <a:p>
          <a:endParaRPr lang="en-GB"/>
        </a:p>
      </dgm:t>
    </dgm:pt>
    <dgm:pt modelId="{212F0363-6472-4085-B939-C3BA09205401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Adapt conceptual framework</a:t>
          </a:r>
          <a:endParaRPr lang="en-GB" dirty="0">
            <a:solidFill>
              <a:schemeClr val="tx1"/>
            </a:solidFill>
          </a:endParaRPr>
        </a:p>
      </dgm:t>
    </dgm:pt>
    <dgm:pt modelId="{7BF108BE-4FAC-4A0E-9D0E-01CC648F3298}" type="parTrans" cxnId="{D9514E77-4827-4C73-9956-755B21567712}">
      <dgm:prSet/>
      <dgm:spPr/>
      <dgm:t>
        <a:bodyPr/>
        <a:lstStyle/>
        <a:p>
          <a:endParaRPr lang="en-GB"/>
        </a:p>
      </dgm:t>
    </dgm:pt>
    <dgm:pt modelId="{4F83DCB0-6B36-4615-BDCE-4D704B32B12C}" type="sibTrans" cxnId="{D9514E77-4827-4C73-9956-755B21567712}">
      <dgm:prSet/>
      <dgm:spPr/>
      <dgm:t>
        <a:bodyPr/>
        <a:lstStyle/>
        <a:p>
          <a:endParaRPr lang="en-GB"/>
        </a:p>
      </dgm:t>
    </dgm:pt>
    <dgm:pt modelId="{59E26869-1F1B-423A-9EE3-D984F0FA4902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Citation searches</a:t>
          </a:r>
          <a:endParaRPr lang="en-GB" dirty="0">
            <a:solidFill>
              <a:schemeClr val="tx1"/>
            </a:solidFill>
          </a:endParaRPr>
        </a:p>
      </dgm:t>
    </dgm:pt>
    <dgm:pt modelId="{69B84ADE-5B55-4A74-9026-9C8A5AF2995D}" type="parTrans" cxnId="{8B0C4CFD-5D62-44C2-974F-433859B755C0}">
      <dgm:prSet/>
      <dgm:spPr/>
      <dgm:t>
        <a:bodyPr/>
        <a:lstStyle/>
        <a:p>
          <a:endParaRPr lang="en-GB"/>
        </a:p>
      </dgm:t>
    </dgm:pt>
    <dgm:pt modelId="{D5C38464-8E99-4055-B2F9-379E2B72CC93}" type="sibTrans" cxnId="{8B0C4CFD-5D62-44C2-974F-433859B755C0}">
      <dgm:prSet/>
      <dgm:spPr/>
      <dgm:t>
        <a:bodyPr/>
        <a:lstStyle/>
        <a:p>
          <a:endParaRPr lang="en-GB"/>
        </a:p>
      </dgm:t>
    </dgm:pt>
    <dgm:pt modelId="{408BDB95-CDD0-4688-88A8-CDC4F3725ACD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Searches for evidence for themes</a:t>
          </a:r>
          <a:endParaRPr lang="en-GB" dirty="0">
            <a:solidFill>
              <a:schemeClr val="tx1"/>
            </a:solidFill>
          </a:endParaRPr>
        </a:p>
      </dgm:t>
    </dgm:pt>
    <dgm:pt modelId="{E9603A58-E77E-4F53-BCC7-0635B14CAF66}" type="parTrans" cxnId="{4170F849-5A9B-4FFE-9B33-C40A619F0E13}">
      <dgm:prSet/>
      <dgm:spPr/>
      <dgm:t>
        <a:bodyPr/>
        <a:lstStyle/>
        <a:p>
          <a:endParaRPr lang="en-GB"/>
        </a:p>
      </dgm:t>
    </dgm:pt>
    <dgm:pt modelId="{251F602B-AC5F-4B84-829E-37C81634417D}" type="sibTrans" cxnId="{4170F849-5A9B-4FFE-9B33-C40A619F0E13}">
      <dgm:prSet/>
      <dgm:spPr/>
      <dgm:t>
        <a:bodyPr/>
        <a:lstStyle/>
        <a:p>
          <a:endParaRPr lang="en-GB"/>
        </a:p>
      </dgm:t>
    </dgm:pt>
    <dgm:pt modelId="{2B1D10D8-E88C-4EC9-9552-F4601FE6E6E2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Convert data type?</a:t>
          </a:r>
          <a:endParaRPr lang="en-GB" dirty="0">
            <a:solidFill>
              <a:schemeClr val="tx1"/>
            </a:solidFill>
          </a:endParaRPr>
        </a:p>
      </dgm:t>
    </dgm:pt>
    <dgm:pt modelId="{46DE3143-9BE3-4EA4-85AA-B24043F166A4}" type="parTrans" cxnId="{83472AE5-54CA-4A8B-80AB-FE7DE2B0CF47}">
      <dgm:prSet/>
      <dgm:spPr/>
      <dgm:t>
        <a:bodyPr/>
        <a:lstStyle/>
        <a:p>
          <a:endParaRPr lang="en-GB"/>
        </a:p>
      </dgm:t>
    </dgm:pt>
    <dgm:pt modelId="{6CA729D4-C316-458A-9D93-36FD0B155FB8}" type="sibTrans" cxnId="{83472AE5-54CA-4A8B-80AB-FE7DE2B0CF47}">
      <dgm:prSet/>
      <dgm:spPr/>
      <dgm:t>
        <a:bodyPr/>
        <a:lstStyle/>
        <a:p>
          <a:endParaRPr lang="en-GB"/>
        </a:p>
      </dgm:t>
    </dgm:pt>
    <dgm:pt modelId="{B5122F07-BDE6-45E7-98EE-8C440FED6FB6}" type="pres">
      <dgm:prSet presAssocID="{EC5757DB-17BA-499D-85F6-95DFBC83C3C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387B94C-46BE-4FBD-8E3C-24005E86BC29}" type="pres">
      <dgm:prSet presAssocID="{2AF5A715-892F-4A20-84A7-B77294F132D2}" presName="node" presStyleLbl="node1" presStyleIdx="0" presStyleCnt="10" custScaleY="47350" custLinFactNeighborX="-1762" custLinFactNeighborY="15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824BEB7-052A-4AA5-A67F-FFB7BC843361}" type="pres">
      <dgm:prSet presAssocID="{D8099410-62AE-47EF-9110-D620535421F1}" presName="sibTrans" presStyleCnt="0"/>
      <dgm:spPr/>
    </dgm:pt>
    <dgm:pt modelId="{0A35A492-75D4-460B-BA1D-4AC956FE6044}" type="pres">
      <dgm:prSet presAssocID="{4390054D-5563-43E8-AEB1-C0E9136F7036}" presName="node" presStyleLbl="node1" presStyleIdx="1" presStyleCnt="10" custScaleY="36441" custLinFactNeighborX="-6614" custLinFactNeighborY="1454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45A6D5D-6260-4E45-AE99-34942E15D9A4}" type="pres">
      <dgm:prSet presAssocID="{8D2AAC6F-AEA4-44E2-BCF9-FF86FC4EEA03}" presName="sibTrans" presStyleCnt="0"/>
      <dgm:spPr/>
    </dgm:pt>
    <dgm:pt modelId="{94A81589-2F40-44C7-AA32-4AC269DF1DA8}" type="pres">
      <dgm:prSet presAssocID="{A6FCB8EF-F6EE-452C-819E-ECA7A7EF3171}" presName="node" presStyleLbl="node1" presStyleIdx="2" presStyleCnt="10" custScaleX="90634" custScaleY="56582" custLinFactX="12565" custLinFactNeighborX="100000" custLinFactNeighborY="958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AB71A3-9A5A-4B64-A2EF-78ABB371E848}" type="pres">
      <dgm:prSet presAssocID="{4C47CF2D-5CB0-4F06-A0E3-C5D860A1ECE8}" presName="sibTrans" presStyleCnt="0"/>
      <dgm:spPr/>
    </dgm:pt>
    <dgm:pt modelId="{8C9C07D8-D728-472C-A99E-B6B0482C1852}" type="pres">
      <dgm:prSet presAssocID="{46488AE5-965E-47EE-B558-E83A3C298C25}" presName="node" presStyleLbl="node1" presStyleIdx="3" presStyleCnt="10" custScaleY="47367" custLinFactNeighborX="-96113" custLinFactNeighborY="-302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45AB39B-78A4-47E5-B34C-30DD1F8C756E}" type="pres">
      <dgm:prSet presAssocID="{93B4B3C6-9E91-4B79-8E21-B927B6526900}" presName="sibTrans" presStyleCnt="0"/>
      <dgm:spPr/>
    </dgm:pt>
    <dgm:pt modelId="{436816EF-DA3F-4ECE-9507-CEA2112918D7}" type="pres">
      <dgm:prSet presAssocID="{212F0363-6472-4085-B939-C3BA09205401}" presName="node" presStyleLbl="node1" presStyleIdx="4" presStyleCnt="10" custScaleY="61541" custLinFactNeighborX="-1762" custLinFactNeighborY="738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505E33D-7B9E-4CBE-8930-29357681BC7B}" type="pres">
      <dgm:prSet presAssocID="{4F83DCB0-6B36-4615-BDCE-4D704B32B12C}" presName="sibTrans" presStyleCnt="0"/>
      <dgm:spPr/>
    </dgm:pt>
    <dgm:pt modelId="{CDC7AF0D-724D-452C-80BB-437626234A20}" type="pres">
      <dgm:prSet presAssocID="{59E26869-1F1B-423A-9EE3-D984F0FA4902}" presName="node" presStyleLbl="node1" presStyleIdx="5" presStyleCnt="10" custScaleY="53646" custLinFactNeighborX="-9522" custLinFactNeighborY="-705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8A80096-1379-4EBF-993A-58F78ECEFE46}" type="pres">
      <dgm:prSet presAssocID="{D5C38464-8E99-4055-B2F9-379E2B72CC93}" presName="sibTrans" presStyleCnt="0"/>
      <dgm:spPr/>
    </dgm:pt>
    <dgm:pt modelId="{124433D9-6B28-4BA3-834A-85A8FFF30965}" type="pres">
      <dgm:prSet presAssocID="{408BDB95-CDD0-4688-88A8-CDC4F3725ACD}" presName="node" presStyleLbl="node1" presStyleIdx="6" presStyleCnt="10" custScaleY="61513" custLinFactNeighborX="8735" custLinFactNeighborY="-88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2995973-0E80-4361-AD36-72406F01839E}" type="pres">
      <dgm:prSet presAssocID="{251F602B-AC5F-4B84-829E-37C81634417D}" presName="sibTrans" presStyleCnt="0"/>
      <dgm:spPr/>
    </dgm:pt>
    <dgm:pt modelId="{136E7960-5EC5-4957-A81F-91CE0ABAB4B6}" type="pres">
      <dgm:prSet presAssocID="{D4FE2DF4-60A1-47BE-BB68-12CCCFA9E636}" presName="node" presStyleLbl="node1" presStyleIdx="7" presStyleCnt="10" custScaleX="99061" custScaleY="56871" custLinFactNeighborX="3669" custLinFactNeighborY="-1640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C811017-DB2B-4F86-A9E4-1A82C9F83FED}" type="pres">
      <dgm:prSet presAssocID="{D44C9FFA-A106-4F32-A161-DBED7F39C4AF}" presName="sibTrans" presStyleCnt="0"/>
      <dgm:spPr/>
    </dgm:pt>
    <dgm:pt modelId="{7A1F856E-69B8-405F-B9DE-959F809032FA}" type="pres">
      <dgm:prSet presAssocID="{2B1D10D8-E88C-4EC9-9552-F4601FE6E6E2}" presName="node" presStyleLbl="node1" presStyleIdx="8" presStyleCnt="10" custScaleY="43410" custLinFactNeighborX="-6980" custLinFactNeighborY="-1234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1F31E0D-D2EF-414E-845C-717C81D260F3}" type="pres">
      <dgm:prSet presAssocID="{6CA729D4-C316-458A-9D93-36FD0B155FB8}" presName="sibTrans" presStyleCnt="0"/>
      <dgm:spPr/>
    </dgm:pt>
    <dgm:pt modelId="{B63EBB59-FD9B-4BA6-A5AB-2D3626DEF50E}" type="pres">
      <dgm:prSet presAssocID="{D3015EB0-6030-4659-994D-A6C6370BAB36}" presName="node" presStyleLbl="node1" presStyleIdx="9" presStyleCnt="10" custScaleX="89565" custScaleY="38702" custLinFactNeighborX="36795" custLinFactNeighborY="875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046FDDE-0FBA-40C3-A719-5A78BB555299}" type="presOf" srcId="{EC5757DB-17BA-499D-85F6-95DFBC83C3C1}" destId="{B5122F07-BDE6-45E7-98EE-8C440FED6FB6}" srcOrd="0" destOrd="0" presId="urn:microsoft.com/office/officeart/2005/8/layout/default"/>
    <dgm:cxn modelId="{49ADB482-CC3B-48C6-B91D-C7803333ABF4}" type="presOf" srcId="{A6FCB8EF-F6EE-452C-819E-ECA7A7EF3171}" destId="{94A81589-2F40-44C7-AA32-4AC269DF1DA8}" srcOrd="0" destOrd="0" presId="urn:microsoft.com/office/officeart/2005/8/layout/default"/>
    <dgm:cxn modelId="{1297E587-462D-4D54-834E-E5EB8DDE9DFE}" srcId="{EC5757DB-17BA-499D-85F6-95DFBC83C3C1}" destId="{D3015EB0-6030-4659-994D-A6C6370BAB36}" srcOrd="9" destOrd="0" parTransId="{6B278F35-87DE-43C6-AE31-1A2CB3DDB47C}" sibTransId="{63355A5C-14A0-4CBF-B2E4-1500FD8A534F}"/>
    <dgm:cxn modelId="{FB5C4849-1C10-4BB3-9964-97AF0773C876}" srcId="{EC5757DB-17BA-499D-85F6-95DFBC83C3C1}" destId="{4390054D-5563-43E8-AEB1-C0E9136F7036}" srcOrd="1" destOrd="0" parTransId="{E273FCCD-9330-4B23-A0A6-ABCA4AC62777}" sibTransId="{8D2AAC6F-AEA4-44E2-BCF9-FF86FC4EEA03}"/>
    <dgm:cxn modelId="{7DE03BBE-BFB7-49C4-B228-D00632505F89}" type="presOf" srcId="{212F0363-6472-4085-B939-C3BA09205401}" destId="{436816EF-DA3F-4ECE-9507-CEA2112918D7}" srcOrd="0" destOrd="0" presId="urn:microsoft.com/office/officeart/2005/8/layout/default"/>
    <dgm:cxn modelId="{BFDD97B8-D512-4019-B09A-5D16AF6FA618}" type="presOf" srcId="{D4FE2DF4-60A1-47BE-BB68-12CCCFA9E636}" destId="{136E7960-5EC5-4957-A81F-91CE0ABAB4B6}" srcOrd="0" destOrd="0" presId="urn:microsoft.com/office/officeart/2005/8/layout/default"/>
    <dgm:cxn modelId="{D9514E77-4827-4C73-9956-755B21567712}" srcId="{EC5757DB-17BA-499D-85F6-95DFBC83C3C1}" destId="{212F0363-6472-4085-B939-C3BA09205401}" srcOrd="4" destOrd="0" parTransId="{7BF108BE-4FAC-4A0E-9D0E-01CC648F3298}" sibTransId="{4F83DCB0-6B36-4615-BDCE-4D704B32B12C}"/>
    <dgm:cxn modelId="{20E004C7-56C4-4515-9955-74FB70C30F4A}" type="presOf" srcId="{D3015EB0-6030-4659-994D-A6C6370BAB36}" destId="{B63EBB59-FD9B-4BA6-A5AB-2D3626DEF50E}" srcOrd="0" destOrd="0" presId="urn:microsoft.com/office/officeart/2005/8/layout/default"/>
    <dgm:cxn modelId="{22E0FCF2-EFF5-420B-A5F4-E0C2C3759886}" type="presOf" srcId="{4390054D-5563-43E8-AEB1-C0E9136F7036}" destId="{0A35A492-75D4-460B-BA1D-4AC956FE6044}" srcOrd="0" destOrd="0" presId="urn:microsoft.com/office/officeart/2005/8/layout/default"/>
    <dgm:cxn modelId="{4170F849-5A9B-4FFE-9B33-C40A619F0E13}" srcId="{EC5757DB-17BA-499D-85F6-95DFBC83C3C1}" destId="{408BDB95-CDD0-4688-88A8-CDC4F3725ACD}" srcOrd="6" destOrd="0" parTransId="{E9603A58-E77E-4F53-BCC7-0635B14CAF66}" sibTransId="{251F602B-AC5F-4B84-829E-37C81634417D}"/>
    <dgm:cxn modelId="{83472AE5-54CA-4A8B-80AB-FE7DE2B0CF47}" srcId="{EC5757DB-17BA-499D-85F6-95DFBC83C3C1}" destId="{2B1D10D8-E88C-4EC9-9552-F4601FE6E6E2}" srcOrd="8" destOrd="0" parTransId="{46DE3143-9BE3-4EA4-85AA-B24043F166A4}" sibTransId="{6CA729D4-C316-458A-9D93-36FD0B155FB8}"/>
    <dgm:cxn modelId="{239C8DDE-B612-4DB2-94A9-8E9D4B7300C5}" type="presOf" srcId="{2B1D10D8-E88C-4EC9-9552-F4601FE6E6E2}" destId="{7A1F856E-69B8-405F-B9DE-959F809032FA}" srcOrd="0" destOrd="0" presId="urn:microsoft.com/office/officeart/2005/8/layout/default"/>
    <dgm:cxn modelId="{8B0C4CFD-5D62-44C2-974F-433859B755C0}" srcId="{EC5757DB-17BA-499D-85F6-95DFBC83C3C1}" destId="{59E26869-1F1B-423A-9EE3-D984F0FA4902}" srcOrd="5" destOrd="0" parTransId="{69B84ADE-5B55-4A74-9026-9C8A5AF2995D}" sibTransId="{D5C38464-8E99-4055-B2F9-379E2B72CC93}"/>
    <dgm:cxn modelId="{F152AF82-41E7-4B9C-9E3C-9F2132A31295}" srcId="{EC5757DB-17BA-499D-85F6-95DFBC83C3C1}" destId="{46488AE5-965E-47EE-B558-E83A3C298C25}" srcOrd="3" destOrd="0" parTransId="{57D44A64-2982-43B1-A4C4-20B9F2D255F6}" sibTransId="{93B4B3C6-9E91-4B79-8E21-B927B6526900}"/>
    <dgm:cxn modelId="{C1D804C9-9302-42D6-83FD-F83ADB42714E}" srcId="{EC5757DB-17BA-499D-85F6-95DFBC83C3C1}" destId="{A6FCB8EF-F6EE-452C-819E-ECA7A7EF3171}" srcOrd="2" destOrd="0" parTransId="{A0E76BD0-586A-41DD-A596-A30A61FAFB1D}" sibTransId="{4C47CF2D-5CB0-4F06-A0E3-C5D860A1ECE8}"/>
    <dgm:cxn modelId="{B6ABB98C-E015-4C34-8EEA-48E87733AC6A}" srcId="{EC5757DB-17BA-499D-85F6-95DFBC83C3C1}" destId="{2AF5A715-892F-4A20-84A7-B77294F132D2}" srcOrd="0" destOrd="0" parTransId="{386EC7AC-5E32-43E5-84B9-2F2C6703A2D0}" sibTransId="{D8099410-62AE-47EF-9110-D620535421F1}"/>
    <dgm:cxn modelId="{C0A15742-B29F-4296-B59A-428BD1969DC7}" type="presOf" srcId="{46488AE5-965E-47EE-B558-E83A3C298C25}" destId="{8C9C07D8-D728-472C-A99E-B6B0482C1852}" srcOrd="0" destOrd="0" presId="urn:microsoft.com/office/officeart/2005/8/layout/default"/>
    <dgm:cxn modelId="{ED4DBF18-3293-4AD3-A9A4-89D96595594A}" type="presOf" srcId="{2AF5A715-892F-4A20-84A7-B77294F132D2}" destId="{E387B94C-46BE-4FBD-8E3C-24005E86BC29}" srcOrd="0" destOrd="0" presId="urn:microsoft.com/office/officeart/2005/8/layout/default"/>
    <dgm:cxn modelId="{BDFFF8A1-6642-4711-A29C-EA43B0C4750D}" type="presOf" srcId="{59E26869-1F1B-423A-9EE3-D984F0FA4902}" destId="{CDC7AF0D-724D-452C-80BB-437626234A20}" srcOrd="0" destOrd="0" presId="urn:microsoft.com/office/officeart/2005/8/layout/default"/>
    <dgm:cxn modelId="{3FFFF258-AE45-4623-BFCA-89152CDCAEC6}" srcId="{EC5757DB-17BA-499D-85F6-95DFBC83C3C1}" destId="{D4FE2DF4-60A1-47BE-BB68-12CCCFA9E636}" srcOrd="7" destOrd="0" parTransId="{FE7AC3FB-6A78-45B1-8535-811183E1E679}" sibTransId="{D44C9FFA-A106-4F32-A161-DBED7F39C4AF}"/>
    <dgm:cxn modelId="{74228F2D-793D-4B5A-9AB0-73BA88D8CB2F}" type="presOf" srcId="{408BDB95-CDD0-4688-88A8-CDC4F3725ACD}" destId="{124433D9-6B28-4BA3-834A-85A8FFF30965}" srcOrd="0" destOrd="0" presId="urn:microsoft.com/office/officeart/2005/8/layout/default"/>
    <dgm:cxn modelId="{73D991C7-D235-4D86-AC08-E4BBAC212881}" type="presParOf" srcId="{B5122F07-BDE6-45E7-98EE-8C440FED6FB6}" destId="{E387B94C-46BE-4FBD-8E3C-24005E86BC29}" srcOrd="0" destOrd="0" presId="urn:microsoft.com/office/officeart/2005/8/layout/default"/>
    <dgm:cxn modelId="{4424A811-A0D1-421A-A2C7-644DF3BFE816}" type="presParOf" srcId="{B5122F07-BDE6-45E7-98EE-8C440FED6FB6}" destId="{4824BEB7-052A-4AA5-A67F-FFB7BC843361}" srcOrd="1" destOrd="0" presId="urn:microsoft.com/office/officeart/2005/8/layout/default"/>
    <dgm:cxn modelId="{551D3195-0A0C-42F2-B49F-053B850931C5}" type="presParOf" srcId="{B5122F07-BDE6-45E7-98EE-8C440FED6FB6}" destId="{0A35A492-75D4-460B-BA1D-4AC956FE6044}" srcOrd="2" destOrd="0" presId="urn:microsoft.com/office/officeart/2005/8/layout/default"/>
    <dgm:cxn modelId="{333FD021-324A-4B68-B7AC-6962F941AC7E}" type="presParOf" srcId="{B5122F07-BDE6-45E7-98EE-8C440FED6FB6}" destId="{545A6D5D-6260-4E45-AE99-34942E15D9A4}" srcOrd="3" destOrd="0" presId="urn:microsoft.com/office/officeart/2005/8/layout/default"/>
    <dgm:cxn modelId="{63FE7E25-F4D4-4D1B-BAC6-86B9B987ACD1}" type="presParOf" srcId="{B5122F07-BDE6-45E7-98EE-8C440FED6FB6}" destId="{94A81589-2F40-44C7-AA32-4AC269DF1DA8}" srcOrd="4" destOrd="0" presId="urn:microsoft.com/office/officeart/2005/8/layout/default"/>
    <dgm:cxn modelId="{E20195E9-2A06-426C-BAD6-23C03DBEBDB4}" type="presParOf" srcId="{B5122F07-BDE6-45E7-98EE-8C440FED6FB6}" destId="{F0AB71A3-9A5A-4B64-A2EF-78ABB371E848}" srcOrd="5" destOrd="0" presId="urn:microsoft.com/office/officeart/2005/8/layout/default"/>
    <dgm:cxn modelId="{D03289D4-D308-42CB-92CC-3F23B2F0B851}" type="presParOf" srcId="{B5122F07-BDE6-45E7-98EE-8C440FED6FB6}" destId="{8C9C07D8-D728-472C-A99E-B6B0482C1852}" srcOrd="6" destOrd="0" presId="urn:microsoft.com/office/officeart/2005/8/layout/default"/>
    <dgm:cxn modelId="{E9044347-E8A5-4E58-A7CA-E134FF755BA8}" type="presParOf" srcId="{B5122F07-BDE6-45E7-98EE-8C440FED6FB6}" destId="{845AB39B-78A4-47E5-B34C-30DD1F8C756E}" srcOrd="7" destOrd="0" presId="urn:microsoft.com/office/officeart/2005/8/layout/default"/>
    <dgm:cxn modelId="{E328ECB1-C9D3-4481-878B-CCC8DCB74F41}" type="presParOf" srcId="{B5122F07-BDE6-45E7-98EE-8C440FED6FB6}" destId="{436816EF-DA3F-4ECE-9507-CEA2112918D7}" srcOrd="8" destOrd="0" presId="urn:microsoft.com/office/officeart/2005/8/layout/default"/>
    <dgm:cxn modelId="{D3D06577-8C28-489C-9957-B13C5B1CAF65}" type="presParOf" srcId="{B5122F07-BDE6-45E7-98EE-8C440FED6FB6}" destId="{9505E33D-7B9E-4CBE-8930-29357681BC7B}" srcOrd="9" destOrd="0" presId="urn:microsoft.com/office/officeart/2005/8/layout/default"/>
    <dgm:cxn modelId="{FE71EDC3-E05C-44EF-9B0A-80C0ADF00555}" type="presParOf" srcId="{B5122F07-BDE6-45E7-98EE-8C440FED6FB6}" destId="{CDC7AF0D-724D-452C-80BB-437626234A20}" srcOrd="10" destOrd="0" presId="urn:microsoft.com/office/officeart/2005/8/layout/default"/>
    <dgm:cxn modelId="{31AD70C1-0566-4B43-B436-EF6952E9D7BB}" type="presParOf" srcId="{B5122F07-BDE6-45E7-98EE-8C440FED6FB6}" destId="{F8A80096-1379-4EBF-993A-58F78ECEFE46}" srcOrd="11" destOrd="0" presId="urn:microsoft.com/office/officeart/2005/8/layout/default"/>
    <dgm:cxn modelId="{146AF2EF-0F7D-41D9-84B1-A6823854CBD5}" type="presParOf" srcId="{B5122F07-BDE6-45E7-98EE-8C440FED6FB6}" destId="{124433D9-6B28-4BA3-834A-85A8FFF30965}" srcOrd="12" destOrd="0" presId="urn:microsoft.com/office/officeart/2005/8/layout/default"/>
    <dgm:cxn modelId="{B9DC805E-1BD9-4CBE-BF98-FF5373ED95D5}" type="presParOf" srcId="{B5122F07-BDE6-45E7-98EE-8C440FED6FB6}" destId="{C2995973-0E80-4361-AD36-72406F01839E}" srcOrd="13" destOrd="0" presId="urn:microsoft.com/office/officeart/2005/8/layout/default"/>
    <dgm:cxn modelId="{56A566F7-3782-49A4-A030-887ACEF77F60}" type="presParOf" srcId="{B5122F07-BDE6-45E7-98EE-8C440FED6FB6}" destId="{136E7960-5EC5-4957-A81F-91CE0ABAB4B6}" srcOrd="14" destOrd="0" presId="urn:microsoft.com/office/officeart/2005/8/layout/default"/>
    <dgm:cxn modelId="{B77115ED-666B-492B-94CE-E9345885ED6E}" type="presParOf" srcId="{B5122F07-BDE6-45E7-98EE-8C440FED6FB6}" destId="{2C811017-DB2B-4F86-A9E4-1A82C9F83FED}" srcOrd="15" destOrd="0" presId="urn:microsoft.com/office/officeart/2005/8/layout/default"/>
    <dgm:cxn modelId="{83158A28-59D3-4D2B-BCD2-E09A75402DF5}" type="presParOf" srcId="{B5122F07-BDE6-45E7-98EE-8C440FED6FB6}" destId="{7A1F856E-69B8-405F-B9DE-959F809032FA}" srcOrd="16" destOrd="0" presId="urn:microsoft.com/office/officeart/2005/8/layout/default"/>
    <dgm:cxn modelId="{386F77AE-C46D-4F5F-9414-FEE144EB8859}" type="presParOf" srcId="{B5122F07-BDE6-45E7-98EE-8C440FED6FB6}" destId="{01F31E0D-D2EF-414E-845C-717C81D260F3}" srcOrd="17" destOrd="0" presId="urn:microsoft.com/office/officeart/2005/8/layout/default"/>
    <dgm:cxn modelId="{5A67A025-76D3-41F3-B557-AB97E6EDF615}" type="presParOf" srcId="{B5122F07-BDE6-45E7-98EE-8C440FED6FB6}" destId="{B63EBB59-FD9B-4BA6-A5AB-2D3626DEF50E}" srcOrd="18" destOrd="0" presId="urn:microsoft.com/office/officeart/2005/8/layout/default"/>
  </dgm:cxnLst>
  <dgm:bg/>
  <dgm:whole>
    <a:ln w="12700"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5757DB-17BA-499D-85F6-95DFBC83C3C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AF5A715-892F-4A20-84A7-B77294F132D2}">
      <dgm:prSet phldrT="[Text]"/>
      <dgm:spPr>
        <a:solidFill>
          <a:srgbClr val="CCFFCC">
            <a:alpha val="50000"/>
          </a:srgbClr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Review Question</a:t>
          </a:r>
          <a:endParaRPr lang="en-GB" dirty="0">
            <a:solidFill>
              <a:schemeClr val="tx1"/>
            </a:solidFill>
          </a:endParaRPr>
        </a:p>
      </dgm:t>
    </dgm:pt>
    <dgm:pt modelId="{386EC7AC-5E32-43E5-84B9-2F2C6703A2D0}" type="parTrans" cxnId="{B6ABB98C-E015-4C34-8EEA-48E87733AC6A}">
      <dgm:prSet/>
      <dgm:spPr/>
      <dgm:t>
        <a:bodyPr/>
        <a:lstStyle/>
        <a:p>
          <a:endParaRPr lang="en-GB"/>
        </a:p>
      </dgm:t>
    </dgm:pt>
    <dgm:pt modelId="{D8099410-62AE-47EF-9110-D620535421F1}" type="sibTrans" cxnId="{B6ABB98C-E015-4C34-8EEA-48E87733AC6A}">
      <dgm:prSet/>
      <dgm:spPr/>
      <dgm:t>
        <a:bodyPr/>
        <a:lstStyle/>
        <a:p>
          <a:endParaRPr lang="en-GB"/>
        </a:p>
      </dgm:t>
    </dgm:pt>
    <dgm:pt modelId="{4390054D-5563-43E8-AEB1-C0E9136F7036}">
      <dgm:prSet phldrT="[Text]"/>
      <dgm:spPr>
        <a:solidFill>
          <a:srgbClr val="CCFFCC"/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One big search</a:t>
          </a:r>
          <a:endParaRPr lang="en-GB" dirty="0">
            <a:solidFill>
              <a:schemeClr val="tx1"/>
            </a:solidFill>
          </a:endParaRPr>
        </a:p>
      </dgm:t>
    </dgm:pt>
    <dgm:pt modelId="{E273FCCD-9330-4B23-A0A6-ABCA4AC62777}" type="parTrans" cxnId="{FB5C4849-1C10-4BB3-9964-97AF0773C876}">
      <dgm:prSet/>
      <dgm:spPr/>
      <dgm:t>
        <a:bodyPr/>
        <a:lstStyle/>
        <a:p>
          <a:endParaRPr lang="en-GB"/>
        </a:p>
      </dgm:t>
    </dgm:pt>
    <dgm:pt modelId="{8D2AAC6F-AEA4-44E2-BCF9-FF86FC4EEA03}" type="sibTrans" cxnId="{FB5C4849-1C10-4BB3-9964-97AF0773C876}">
      <dgm:prSet/>
      <dgm:spPr/>
      <dgm:t>
        <a:bodyPr/>
        <a:lstStyle/>
        <a:p>
          <a:endParaRPr lang="en-GB"/>
        </a:p>
      </dgm:t>
    </dgm:pt>
    <dgm:pt modelId="{D4FE2DF4-60A1-47BE-BB68-12CCCFA9E636}">
      <dgm:prSet phldrT="[Text]"/>
      <dgm:spPr>
        <a:solidFill>
          <a:srgbClr val="CCFFCC"/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Screen, appraise, extract</a:t>
          </a:r>
          <a:endParaRPr lang="en-GB" dirty="0">
            <a:solidFill>
              <a:schemeClr val="tx1"/>
            </a:solidFill>
          </a:endParaRPr>
        </a:p>
      </dgm:t>
    </dgm:pt>
    <dgm:pt modelId="{FE7AC3FB-6A78-45B1-8535-811183E1E679}" type="parTrans" cxnId="{3FFFF258-AE45-4623-BFCA-89152CDCAEC6}">
      <dgm:prSet/>
      <dgm:spPr/>
      <dgm:t>
        <a:bodyPr/>
        <a:lstStyle/>
        <a:p>
          <a:endParaRPr lang="en-GB"/>
        </a:p>
      </dgm:t>
    </dgm:pt>
    <dgm:pt modelId="{D44C9FFA-A106-4F32-A161-DBED7F39C4AF}" type="sibTrans" cxnId="{3FFFF258-AE45-4623-BFCA-89152CDCAEC6}">
      <dgm:prSet/>
      <dgm:spPr/>
      <dgm:t>
        <a:bodyPr/>
        <a:lstStyle/>
        <a:p>
          <a:endParaRPr lang="en-GB"/>
        </a:p>
      </dgm:t>
    </dgm:pt>
    <dgm:pt modelId="{D3015EB0-6030-4659-994D-A6C6370BAB36}">
      <dgm:prSet phldrT="[Text]"/>
      <dgm:spPr>
        <a:solidFill>
          <a:srgbClr val="CCFFCC"/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Review</a:t>
          </a:r>
          <a:endParaRPr lang="en-GB" dirty="0">
            <a:solidFill>
              <a:schemeClr val="tx1"/>
            </a:solidFill>
          </a:endParaRPr>
        </a:p>
      </dgm:t>
    </dgm:pt>
    <dgm:pt modelId="{6B278F35-87DE-43C6-AE31-1A2CB3DDB47C}" type="parTrans" cxnId="{1297E587-462D-4D54-834E-E5EB8DDE9DFE}">
      <dgm:prSet/>
      <dgm:spPr/>
      <dgm:t>
        <a:bodyPr/>
        <a:lstStyle/>
        <a:p>
          <a:endParaRPr lang="en-GB"/>
        </a:p>
      </dgm:t>
    </dgm:pt>
    <dgm:pt modelId="{63355A5C-14A0-4CBF-B2E4-1500FD8A534F}" type="sibTrans" cxnId="{1297E587-462D-4D54-834E-E5EB8DDE9DFE}">
      <dgm:prSet/>
      <dgm:spPr/>
      <dgm:t>
        <a:bodyPr/>
        <a:lstStyle/>
        <a:p>
          <a:endParaRPr lang="en-GB"/>
        </a:p>
      </dgm:t>
    </dgm:pt>
    <dgm:pt modelId="{B5122F07-BDE6-45E7-98EE-8C440FED6FB6}" type="pres">
      <dgm:prSet presAssocID="{EC5757DB-17BA-499D-85F6-95DFBC83C3C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387B94C-46BE-4FBD-8E3C-24005E86BC29}" type="pres">
      <dgm:prSet presAssocID="{2AF5A715-892F-4A20-84A7-B77294F132D2}" presName="node" presStyleLbl="node1" presStyleIdx="0" presStyleCnt="4" custScaleY="62036" custLinFactNeighborX="568" custLinFactNeighborY="-128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824BEB7-052A-4AA5-A67F-FFB7BC843361}" type="pres">
      <dgm:prSet presAssocID="{D8099410-62AE-47EF-9110-D620535421F1}" presName="sibTrans" presStyleCnt="0"/>
      <dgm:spPr/>
    </dgm:pt>
    <dgm:pt modelId="{0A35A492-75D4-460B-BA1D-4AC956FE6044}" type="pres">
      <dgm:prSet presAssocID="{4390054D-5563-43E8-AEB1-C0E9136F7036}" presName="node" presStyleLbl="node1" presStyleIdx="1" presStyleCnt="4" custScaleY="68506" custLinFactNeighborY="-123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45A6D5D-6260-4E45-AE99-34942E15D9A4}" type="pres">
      <dgm:prSet presAssocID="{8D2AAC6F-AEA4-44E2-BCF9-FF86FC4EEA03}" presName="sibTrans" presStyleCnt="0"/>
      <dgm:spPr/>
    </dgm:pt>
    <dgm:pt modelId="{136E7960-5EC5-4957-A81F-91CE0ABAB4B6}" type="pres">
      <dgm:prSet presAssocID="{D4FE2DF4-60A1-47BE-BB68-12CCCFA9E636}" presName="node" presStyleLbl="node1" presStyleIdx="2" presStyleCnt="4" custScaleY="71450" custLinFactNeighborY="852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C811017-DB2B-4F86-A9E4-1A82C9F83FED}" type="pres">
      <dgm:prSet presAssocID="{D44C9FFA-A106-4F32-A161-DBED7F39C4AF}" presName="sibTrans" presStyleCnt="0"/>
      <dgm:spPr/>
    </dgm:pt>
    <dgm:pt modelId="{B63EBB59-FD9B-4BA6-A5AB-2D3626DEF50E}" type="pres">
      <dgm:prSet presAssocID="{D3015EB0-6030-4659-994D-A6C6370BAB36}" presName="node" presStyleLbl="node1" presStyleIdx="3" presStyleCnt="4" custScaleY="67390" custLinFactNeighborX="568" custLinFactNeighborY="1536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297E587-462D-4D54-834E-E5EB8DDE9DFE}" srcId="{EC5757DB-17BA-499D-85F6-95DFBC83C3C1}" destId="{D3015EB0-6030-4659-994D-A6C6370BAB36}" srcOrd="3" destOrd="0" parTransId="{6B278F35-87DE-43C6-AE31-1A2CB3DDB47C}" sibTransId="{63355A5C-14A0-4CBF-B2E4-1500FD8A534F}"/>
    <dgm:cxn modelId="{FB5C4849-1C10-4BB3-9964-97AF0773C876}" srcId="{EC5757DB-17BA-499D-85F6-95DFBC83C3C1}" destId="{4390054D-5563-43E8-AEB1-C0E9136F7036}" srcOrd="1" destOrd="0" parTransId="{E273FCCD-9330-4B23-A0A6-ABCA4AC62777}" sibTransId="{8D2AAC6F-AEA4-44E2-BCF9-FF86FC4EEA03}"/>
    <dgm:cxn modelId="{96907E47-2241-4075-A13C-3ECD78D54E82}" type="presOf" srcId="{2AF5A715-892F-4A20-84A7-B77294F132D2}" destId="{E387B94C-46BE-4FBD-8E3C-24005E86BC29}" srcOrd="0" destOrd="0" presId="urn:microsoft.com/office/officeart/2005/8/layout/default"/>
    <dgm:cxn modelId="{E61268ED-286A-4EDC-A8EF-F5EF4D63DF39}" type="presOf" srcId="{D3015EB0-6030-4659-994D-A6C6370BAB36}" destId="{B63EBB59-FD9B-4BA6-A5AB-2D3626DEF50E}" srcOrd="0" destOrd="0" presId="urn:microsoft.com/office/officeart/2005/8/layout/default"/>
    <dgm:cxn modelId="{AB856521-C677-41A5-B83A-1EE71DAE62C1}" type="presOf" srcId="{4390054D-5563-43E8-AEB1-C0E9136F7036}" destId="{0A35A492-75D4-460B-BA1D-4AC956FE6044}" srcOrd="0" destOrd="0" presId="urn:microsoft.com/office/officeart/2005/8/layout/default"/>
    <dgm:cxn modelId="{77DC7CDB-8AFE-438D-B185-A6B887A367E0}" type="presOf" srcId="{D4FE2DF4-60A1-47BE-BB68-12CCCFA9E636}" destId="{136E7960-5EC5-4957-A81F-91CE0ABAB4B6}" srcOrd="0" destOrd="0" presId="urn:microsoft.com/office/officeart/2005/8/layout/default"/>
    <dgm:cxn modelId="{8D4314F1-F336-4D2C-A8A9-A7B1E570CA2E}" type="presOf" srcId="{EC5757DB-17BA-499D-85F6-95DFBC83C3C1}" destId="{B5122F07-BDE6-45E7-98EE-8C440FED6FB6}" srcOrd="0" destOrd="0" presId="urn:microsoft.com/office/officeart/2005/8/layout/default"/>
    <dgm:cxn modelId="{B6ABB98C-E015-4C34-8EEA-48E87733AC6A}" srcId="{EC5757DB-17BA-499D-85F6-95DFBC83C3C1}" destId="{2AF5A715-892F-4A20-84A7-B77294F132D2}" srcOrd="0" destOrd="0" parTransId="{386EC7AC-5E32-43E5-84B9-2F2C6703A2D0}" sibTransId="{D8099410-62AE-47EF-9110-D620535421F1}"/>
    <dgm:cxn modelId="{3FFFF258-AE45-4623-BFCA-89152CDCAEC6}" srcId="{EC5757DB-17BA-499D-85F6-95DFBC83C3C1}" destId="{D4FE2DF4-60A1-47BE-BB68-12CCCFA9E636}" srcOrd="2" destOrd="0" parTransId="{FE7AC3FB-6A78-45B1-8535-811183E1E679}" sibTransId="{D44C9FFA-A106-4F32-A161-DBED7F39C4AF}"/>
    <dgm:cxn modelId="{1BF63DBB-6471-4B01-8F13-8A2A5788A3E3}" type="presParOf" srcId="{B5122F07-BDE6-45E7-98EE-8C440FED6FB6}" destId="{E387B94C-46BE-4FBD-8E3C-24005E86BC29}" srcOrd="0" destOrd="0" presId="urn:microsoft.com/office/officeart/2005/8/layout/default"/>
    <dgm:cxn modelId="{F555C106-21BD-44BD-A469-71BD3C5EE18B}" type="presParOf" srcId="{B5122F07-BDE6-45E7-98EE-8C440FED6FB6}" destId="{4824BEB7-052A-4AA5-A67F-FFB7BC843361}" srcOrd="1" destOrd="0" presId="urn:microsoft.com/office/officeart/2005/8/layout/default"/>
    <dgm:cxn modelId="{C58E9FD1-D34B-4397-BBA5-698A7D78D842}" type="presParOf" srcId="{B5122F07-BDE6-45E7-98EE-8C440FED6FB6}" destId="{0A35A492-75D4-460B-BA1D-4AC956FE6044}" srcOrd="2" destOrd="0" presId="urn:microsoft.com/office/officeart/2005/8/layout/default"/>
    <dgm:cxn modelId="{FC25DED9-4126-409D-8265-18E40773C7E7}" type="presParOf" srcId="{B5122F07-BDE6-45E7-98EE-8C440FED6FB6}" destId="{545A6D5D-6260-4E45-AE99-34942E15D9A4}" srcOrd="3" destOrd="0" presId="urn:microsoft.com/office/officeart/2005/8/layout/default"/>
    <dgm:cxn modelId="{0B4971A9-23D7-4738-BBE2-74C43C94FFC2}" type="presParOf" srcId="{B5122F07-BDE6-45E7-98EE-8C440FED6FB6}" destId="{136E7960-5EC5-4957-A81F-91CE0ABAB4B6}" srcOrd="4" destOrd="0" presId="urn:microsoft.com/office/officeart/2005/8/layout/default"/>
    <dgm:cxn modelId="{5FBD1578-74E8-44EF-9C00-32CF0CB5FF4A}" type="presParOf" srcId="{B5122F07-BDE6-45E7-98EE-8C440FED6FB6}" destId="{2C811017-DB2B-4F86-A9E4-1A82C9F83FED}" srcOrd="5" destOrd="0" presId="urn:microsoft.com/office/officeart/2005/8/layout/default"/>
    <dgm:cxn modelId="{30978864-B35C-40B1-83EE-24B2F704E85D}" type="presParOf" srcId="{B5122F07-BDE6-45E7-98EE-8C440FED6FB6}" destId="{B63EBB59-FD9B-4BA6-A5AB-2D3626DEF50E}" srcOrd="6" destOrd="0" presId="urn:microsoft.com/office/officeart/2005/8/layout/default"/>
  </dgm:cxnLst>
  <dgm:bg/>
  <dgm:whole>
    <a:ln w="12700"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87B94C-46BE-4FBD-8E3C-24005E86BC29}">
      <dsp:nvSpPr>
        <dsp:cNvPr id="0" name=""/>
        <dsp:cNvSpPr/>
      </dsp:nvSpPr>
      <dsp:spPr>
        <a:xfrm>
          <a:off x="0" y="19005"/>
          <a:ext cx="2659511" cy="75556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>
              <a:solidFill>
                <a:schemeClr val="tx1"/>
              </a:solidFill>
            </a:rPr>
            <a:t>Review Question</a:t>
          </a:r>
          <a:endParaRPr lang="en-GB" sz="2100" kern="1200" dirty="0">
            <a:solidFill>
              <a:schemeClr val="tx1"/>
            </a:solidFill>
          </a:endParaRPr>
        </a:p>
      </dsp:txBody>
      <dsp:txXfrm>
        <a:off x="0" y="19005"/>
        <a:ext cx="2659511" cy="755567"/>
      </dsp:txXfrm>
    </dsp:sp>
    <dsp:sp modelId="{0A35A492-75D4-460B-BA1D-4AC956FE6044}">
      <dsp:nvSpPr>
        <dsp:cNvPr id="0" name=""/>
        <dsp:cNvSpPr/>
      </dsp:nvSpPr>
      <dsp:spPr>
        <a:xfrm>
          <a:off x="2750244" y="335666"/>
          <a:ext cx="2659511" cy="581491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>
              <a:solidFill>
                <a:schemeClr val="tx1"/>
              </a:solidFill>
            </a:rPr>
            <a:t>Initial searches</a:t>
          </a:r>
          <a:endParaRPr lang="en-GB" sz="2100" kern="1200" dirty="0">
            <a:solidFill>
              <a:schemeClr val="tx1"/>
            </a:solidFill>
          </a:endParaRPr>
        </a:p>
      </dsp:txBody>
      <dsp:txXfrm>
        <a:off x="2750244" y="335666"/>
        <a:ext cx="2659511" cy="581491"/>
      </dsp:txXfrm>
    </dsp:sp>
    <dsp:sp modelId="{94A81589-2F40-44C7-AA32-4AC269DF1DA8}">
      <dsp:nvSpPr>
        <dsp:cNvPr id="0" name=""/>
        <dsp:cNvSpPr/>
      </dsp:nvSpPr>
      <dsp:spPr>
        <a:xfrm>
          <a:off x="3118906" y="1191015"/>
          <a:ext cx="2410422" cy="90288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>
              <a:solidFill>
                <a:schemeClr val="tx1"/>
              </a:solidFill>
            </a:rPr>
            <a:t>Identify quantitative data</a:t>
          </a:r>
          <a:endParaRPr lang="en-GB" sz="2100" kern="1200" dirty="0">
            <a:solidFill>
              <a:schemeClr val="tx1"/>
            </a:solidFill>
          </a:endParaRPr>
        </a:p>
      </dsp:txBody>
      <dsp:txXfrm>
        <a:off x="3118906" y="1191015"/>
        <a:ext cx="2410422" cy="902883"/>
      </dsp:txXfrm>
    </dsp:sp>
    <dsp:sp modelId="{8C9C07D8-D728-472C-A99E-B6B0482C1852}">
      <dsp:nvSpPr>
        <dsp:cNvPr id="0" name=""/>
        <dsp:cNvSpPr/>
      </dsp:nvSpPr>
      <dsp:spPr>
        <a:xfrm>
          <a:off x="245463" y="1063319"/>
          <a:ext cx="2659511" cy="75583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>
              <a:solidFill>
                <a:schemeClr val="tx1"/>
              </a:solidFill>
            </a:rPr>
            <a:t>Identify themes / theories</a:t>
          </a:r>
          <a:endParaRPr lang="en-GB" sz="2100" kern="1200" dirty="0">
            <a:solidFill>
              <a:schemeClr val="tx1"/>
            </a:solidFill>
          </a:endParaRPr>
        </a:p>
      </dsp:txBody>
      <dsp:txXfrm>
        <a:off x="245463" y="1063319"/>
        <a:ext cx="2659511" cy="755838"/>
      </dsp:txXfrm>
    </dsp:sp>
    <dsp:sp modelId="{436816EF-DA3F-4ECE-9507-CEA2112918D7}">
      <dsp:nvSpPr>
        <dsp:cNvPr id="0" name=""/>
        <dsp:cNvSpPr/>
      </dsp:nvSpPr>
      <dsp:spPr>
        <a:xfrm>
          <a:off x="0" y="2324824"/>
          <a:ext cx="2659511" cy="982014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>
              <a:solidFill>
                <a:schemeClr val="tx1"/>
              </a:solidFill>
            </a:rPr>
            <a:t>Adapt conceptual framework</a:t>
          </a:r>
          <a:endParaRPr lang="en-GB" sz="2100" kern="1200" dirty="0">
            <a:solidFill>
              <a:schemeClr val="tx1"/>
            </a:solidFill>
          </a:endParaRPr>
        </a:p>
      </dsp:txBody>
      <dsp:txXfrm>
        <a:off x="0" y="2324824"/>
        <a:ext cx="2659511" cy="982014"/>
      </dsp:txXfrm>
    </dsp:sp>
    <dsp:sp modelId="{CDC7AF0D-724D-452C-80BB-437626234A20}">
      <dsp:nvSpPr>
        <dsp:cNvPr id="0" name=""/>
        <dsp:cNvSpPr/>
      </dsp:nvSpPr>
      <dsp:spPr>
        <a:xfrm>
          <a:off x="2672906" y="2157410"/>
          <a:ext cx="2659511" cy="856033"/>
        </a:xfrm>
        <a:prstGeom prst="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>
              <a:solidFill>
                <a:schemeClr val="tx1"/>
              </a:solidFill>
            </a:rPr>
            <a:t>Citation searches</a:t>
          </a:r>
          <a:endParaRPr lang="en-GB" sz="2100" kern="1200" dirty="0">
            <a:solidFill>
              <a:schemeClr val="tx1"/>
            </a:solidFill>
          </a:endParaRPr>
        </a:p>
      </dsp:txBody>
      <dsp:txXfrm>
        <a:off x="2672906" y="2157410"/>
        <a:ext cx="2659511" cy="856033"/>
      </dsp:txXfrm>
    </dsp:sp>
    <dsp:sp modelId="{124433D9-6B28-4BA3-834A-85A8FFF30965}">
      <dsp:nvSpPr>
        <dsp:cNvPr id="0" name=""/>
        <dsp:cNvSpPr/>
      </dsp:nvSpPr>
      <dsp:spPr>
        <a:xfrm>
          <a:off x="245476" y="3440872"/>
          <a:ext cx="2659511" cy="981567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>
              <a:solidFill>
                <a:schemeClr val="tx1"/>
              </a:solidFill>
            </a:rPr>
            <a:t>Searches for evidence for themes</a:t>
          </a:r>
          <a:endParaRPr lang="en-GB" sz="2100" kern="1200" dirty="0">
            <a:solidFill>
              <a:schemeClr val="tx1"/>
            </a:solidFill>
          </a:endParaRPr>
        </a:p>
      </dsp:txBody>
      <dsp:txXfrm>
        <a:off x="245476" y="3440872"/>
        <a:ext cx="2659511" cy="981567"/>
      </dsp:txXfrm>
    </dsp:sp>
    <dsp:sp modelId="{136E7960-5EC5-4957-A81F-91CE0ABAB4B6}">
      <dsp:nvSpPr>
        <dsp:cNvPr id="0" name=""/>
        <dsp:cNvSpPr/>
      </dsp:nvSpPr>
      <dsp:spPr>
        <a:xfrm>
          <a:off x="2951799" y="3230143"/>
          <a:ext cx="2634539" cy="907494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>
              <a:solidFill>
                <a:schemeClr val="tx1"/>
              </a:solidFill>
            </a:rPr>
            <a:t>Screen, appraise, extract</a:t>
          </a:r>
          <a:endParaRPr lang="en-GB" sz="2100" kern="1200" dirty="0">
            <a:solidFill>
              <a:schemeClr val="tx1"/>
            </a:solidFill>
          </a:endParaRPr>
        </a:p>
      </dsp:txBody>
      <dsp:txXfrm>
        <a:off x="2951799" y="3230143"/>
        <a:ext cx="2634539" cy="907494"/>
      </dsp:txXfrm>
    </dsp:sp>
    <dsp:sp modelId="{7A1F856E-69B8-405F-B9DE-959F809032FA}">
      <dsp:nvSpPr>
        <dsp:cNvPr id="0" name=""/>
        <dsp:cNvSpPr/>
      </dsp:nvSpPr>
      <dsp:spPr>
        <a:xfrm>
          <a:off x="0" y="4505490"/>
          <a:ext cx="2659511" cy="69269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>
              <a:solidFill>
                <a:schemeClr val="tx1"/>
              </a:solidFill>
            </a:rPr>
            <a:t>Convert data type?</a:t>
          </a:r>
          <a:endParaRPr lang="en-GB" sz="2100" kern="1200" dirty="0">
            <a:solidFill>
              <a:schemeClr val="tx1"/>
            </a:solidFill>
          </a:endParaRPr>
        </a:p>
      </dsp:txBody>
      <dsp:txXfrm>
        <a:off x="0" y="4505490"/>
        <a:ext cx="2659511" cy="692696"/>
      </dsp:txXfrm>
    </dsp:sp>
    <dsp:sp modelId="{B63EBB59-FD9B-4BA6-A5AB-2D3626DEF50E}">
      <dsp:nvSpPr>
        <dsp:cNvPr id="0" name=""/>
        <dsp:cNvSpPr/>
      </dsp:nvSpPr>
      <dsp:spPr>
        <a:xfrm>
          <a:off x="3204347" y="4794187"/>
          <a:ext cx="2381991" cy="617570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>
              <a:solidFill>
                <a:schemeClr val="tx1"/>
              </a:solidFill>
            </a:rPr>
            <a:t>Synthesis</a:t>
          </a:r>
          <a:endParaRPr lang="en-GB" sz="2100" kern="1200" dirty="0">
            <a:solidFill>
              <a:schemeClr val="tx1"/>
            </a:solidFill>
          </a:endParaRPr>
        </a:p>
      </dsp:txBody>
      <dsp:txXfrm>
        <a:off x="3204347" y="4794187"/>
        <a:ext cx="2381991" cy="6175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87B94C-46BE-4FBD-8E3C-24005E86BC29}">
      <dsp:nvSpPr>
        <dsp:cNvPr id="0" name=""/>
        <dsp:cNvSpPr/>
      </dsp:nvSpPr>
      <dsp:spPr>
        <a:xfrm>
          <a:off x="0" y="124294"/>
          <a:ext cx="2475914" cy="921574"/>
        </a:xfrm>
        <a:prstGeom prst="rect">
          <a:avLst/>
        </a:prstGeom>
        <a:solidFill>
          <a:srgbClr val="CCFFCC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>
              <a:solidFill>
                <a:schemeClr val="tx1"/>
              </a:solidFill>
            </a:rPr>
            <a:t>Review Question</a:t>
          </a:r>
          <a:endParaRPr lang="en-GB" sz="2600" kern="1200" dirty="0">
            <a:solidFill>
              <a:schemeClr val="tx1"/>
            </a:solidFill>
          </a:endParaRPr>
        </a:p>
      </dsp:txBody>
      <dsp:txXfrm>
        <a:off x="0" y="124294"/>
        <a:ext cx="2475914" cy="921574"/>
      </dsp:txXfrm>
    </dsp:sp>
    <dsp:sp modelId="{0A35A492-75D4-460B-BA1D-4AC956FE6044}">
      <dsp:nvSpPr>
        <dsp:cNvPr id="0" name=""/>
        <dsp:cNvSpPr/>
      </dsp:nvSpPr>
      <dsp:spPr>
        <a:xfrm>
          <a:off x="0" y="1465427"/>
          <a:ext cx="2475914" cy="1017689"/>
        </a:xfrm>
        <a:prstGeom prst="rect">
          <a:avLst/>
        </a:prstGeom>
        <a:solidFill>
          <a:srgbClr val="CC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>
              <a:solidFill>
                <a:schemeClr val="tx1"/>
              </a:solidFill>
            </a:rPr>
            <a:t>One big search</a:t>
          </a:r>
          <a:endParaRPr lang="en-GB" sz="2600" kern="1200" dirty="0">
            <a:solidFill>
              <a:schemeClr val="tx1"/>
            </a:solidFill>
          </a:endParaRPr>
        </a:p>
      </dsp:txBody>
      <dsp:txXfrm>
        <a:off x="0" y="1465427"/>
        <a:ext cx="2475914" cy="1017689"/>
      </dsp:txXfrm>
    </dsp:sp>
    <dsp:sp modelId="{136E7960-5EC5-4957-A81F-91CE0ABAB4B6}">
      <dsp:nvSpPr>
        <dsp:cNvPr id="0" name=""/>
        <dsp:cNvSpPr/>
      </dsp:nvSpPr>
      <dsp:spPr>
        <a:xfrm>
          <a:off x="0" y="2875654"/>
          <a:ext cx="2475914" cy="1061424"/>
        </a:xfrm>
        <a:prstGeom prst="rect">
          <a:avLst/>
        </a:prstGeom>
        <a:solidFill>
          <a:srgbClr val="CC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>
              <a:solidFill>
                <a:schemeClr val="tx1"/>
              </a:solidFill>
            </a:rPr>
            <a:t>Screen, appraise, extract</a:t>
          </a:r>
          <a:endParaRPr lang="en-GB" sz="2600" kern="1200" dirty="0">
            <a:solidFill>
              <a:schemeClr val="tx1"/>
            </a:solidFill>
          </a:endParaRPr>
        </a:p>
      </dsp:txBody>
      <dsp:txXfrm>
        <a:off x="0" y="2875654"/>
        <a:ext cx="2475914" cy="1061424"/>
      </dsp:txXfrm>
    </dsp:sp>
    <dsp:sp modelId="{B63EBB59-FD9B-4BA6-A5AB-2D3626DEF50E}">
      <dsp:nvSpPr>
        <dsp:cNvPr id="0" name=""/>
        <dsp:cNvSpPr/>
      </dsp:nvSpPr>
      <dsp:spPr>
        <a:xfrm>
          <a:off x="0" y="4286355"/>
          <a:ext cx="2475914" cy="1001111"/>
        </a:xfrm>
        <a:prstGeom prst="rect">
          <a:avLst/>
        </a:prstGeom>
        <a:solidFill>
          <a:srgbClr val="CC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>
              <a:solidFill>
                <a:schemeClr val="tx1"/>
              </a:solidFill>
            </a:rPr>
            <a:t>Review</a:t>
          </a:r>
          <a:endParaRPr lang="en-GB" sz="2600" kern="1200" dirty="0">
            <a:solidFill>
              <a:schemeClr val="tx1"/>
            </a:solidFill>
          </a:endParaRPr>
        </a:p>
      </dsp:txBody>
      <dsp:txXfrm>
        <a:off x="0" y="4286355"/>
        <a:ext cx="2475914" cy="10011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55D34-2FDD-4701-BCC0-B0ABB5142EC5}" type="datetimeFigureOut">
              <a:rPr lang="en-GB" smtClean="0"/>
              <a:pPr/>
              <a:t>22/11/2017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0E0DF-E193-4E5A-8C8B-0A41A9C7587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80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40607-460A-420F-A7A0-FC6499AC0F7F}" type="datetimeFigureOut">
              <a:rPr lang="en-GB" smtClean="0"/>
              <a:pPr/>
              <a:t>22/11/2017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1B807-A5D9-446A-BFBC-22F81F6AA27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690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1B807-A5D9-446A-BFBC-22F81F6AA275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817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Confusion between systematic reviews and literature reviews</a:t>
            </a:r>
          </a:p>
          <a:p>
            <a:r>
              <a:rPr lang="en-GB" dirty="0" smtClean="0"/>
              <a:t> - Systematic is approach/methods used to find the literature, and transparency of methods.</a:t>
            </a:r>
          </a:p>
          <a:p>
            <a:r>
              <a:rPr lang="en-GB" dirty="0" smtClean="0"/>
              <a:t> - Systematic review requires systematic methods in selecting and analysing data from the search</a:t>
            </a:r>
          </a:p>
          <a:p>
            <a:endParaRPr lang="en-GB" dirty="0" smtClean="0"/>
          </a:p>
          <a:p>
            <a:r>
              <a:rPr lang="en-GB" dirty="0" smtClean="0"/>
              <a:t>How big should the search be? </a:t>
            </a:r>
          </a:p>
          <a:p>
            <a:endParaRPr lang="en-GB" dirty="0" smtClean="0"/>
          </a:p>
          <a:p>
            <a:r>
              <a:rPr lang="en-GB" dirty="0" smtClean="0"/>
              <a:t>Worries about finding lots of non-English papers – can they be ignored</a:t>
            </a:r>
          </a:p>
          <a:p>
            <a:endParaRPr lang="en-GB" dirty="0" smtClean="0"/>
          </a:p>
          <a:p>
            <a:r>
              <a:rPr lang="en-GB" dirty="0" smtClean="0"/>
              <a:t>Further help, guides, resources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1B807-A5D9-446A-BFBC-22F81F6AA27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662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Rigorous – find all studies whether published in a high impact peer review journal , PhD thesis, conference poster, here or any corner of the world.</a:t>
            </a:r>
          </a:p>
          <a:p>
            <a:endParaRPr lang="en-GB" dirty="0" smtClean="0"/>
          </a:p>
          <a:p>
            <a:r>
              <a:rPr lang="en-GB" dirty="0" smtClean="0"/>
              <a:t>Unbiased review need unbiased set of studies</a:t>
            </a:r>
          </a:p>
          <a:p>
            <a:endParaRPr lang="en-GB" dirty="0" smtClean="0"/>
          </a:p>
          <a:p>
            <a:r>
              <a:rPr lang="en-GB" dirty="0" smtClean="0"/>
              <a:t>Reproducible – reviews get out of date quickly and can be easily updated if the search methods are transparent.</a:t>
            </a:r>
          </a:p>
          <a:p>
            <a:r>
              <a:rPr lang="en-GB" dirty="0" smtClean="0"/>
              <a:t>- People want to make sense of the review findings and often look to the search to evaluate the ‘raw materials’ for the review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1B807-A5D9-446A-BFBC-22F81F6AA275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064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Scoping Search</a:t>
            </a:r>
          </a:p>
          <a:p>
            <a:r>
              <a:rPr lang="en-GB" dirty="0" smtClean="0"/>
              <a:t> - Existing Systematic Reviews?</a:t>
            </a:r>
          </a:p>
          <a:p>
            <a:pPr>
              <a:buFontTx/>
              <a:buChar char="-"/>
            </a:pPr>
            <a:r>
              <a:rPr lang="en-GB" dirty="0" smtClean="0"/>
              <a:t>Question led review e.g. Cochrane?</a:t>
            </a:r>
          </a:p>
          <a:p>
            <a:pPr>
              <a:buFontTx/>
              <a:buChar char="-"/>
            </a:pPr>
            <a:r>
              <a:rPr lang="en-GB" dirty="0" smtClean="0"/>
              <a:t>Pragmatic review – time/resources available, research gaps mould the question</a:t>
            </a:r>
          </a:p>
          <a:p>
            <a:pPr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Can you limit your search – Language? Date? Age? Location?</a:t>
            </a:r>
          </a:p>
          <a:p>
            <a:pPr>
              <a:buFontTx/>
              <a:buChar char="-"/>
            </a:pPr>
            <a:endParaRPr lang="en-GB" dirty="0" smtClean="0"/>
          </a:p>
          <a:p>
            <a:r>
              <a:rPr lang="en-GB" dirty="0" smtClean="0"/>
              <a:t>PICOS example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1B807-A5D9-446A-BFBC-22F81F6AA275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924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Trawling for information – plan to pick up lots of different fish to ensure you get most/all shrimps, inevitably vast majority  are of no use.</a:t>
            </a:r>
          </a:p>
          <a:p>
            <a:r>
              <a:rPr lang="en-GB" dirty="0" smtClean="0"/>
              <a:t> -Not  fly fishing approach –s elect a spot and a fly to get a specific trout.</a:t>
            </a:r>
          </a:p>
          <a:p>
            <a:endParaRPr lang="en-GB" dirty="0" smtClean="0"/>
          </a:p>
          <a:p>
            <a:r>
              <a:rPr lang="en-GB" dirty="0" smtClean="0"/>
              <a:t>MEDLINE – not enough due to publication biases – </a:t>
            </a:r>
            <a:r>
              <a:rPr lang="en-GB" dirty="0" err="1" smtClean="0"/>
              <a:t>english</a:t>
            </a:r>
            <a:r>
              <a:rPr lang="en-GB" dirty="0" smtClean="0"/>
              <a:t> language, peer-reviewed publications, time lag publications</a:t>
            </a:r>
          </a:p>
          <a:p>
            <a:endParaRPr lang="en-GB" dirty="0" smtClean="0"/>
          </a:p>
          <a:p>
            <a:r>
              <a:rPr lang="en-GB" dirty="0" smtClean="0"/>
              <a:t>Law of diminishing returns for effort in searching 6-10 databases – better of to target searches or go directly to known authors/institutions?</a:t>
            </a:r>
          </a:p>
          <a:p>
            <a:r>
              <a:rPr lang="en-GB" dirty="0" smtClean="0"/>
              <a:t>Grey lit – e.g. dissertations for some topics,  conferences,  reports – in database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1B807-A5D9-446A-BFBC-22F81F6AA275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447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Say search found 1000 references, screening identified 30 for full text viewing,  You ended up with 10 studies to include</a:t>
            </a:r>
          </a:p>
          <a:p>
            <a:r>
              <a:rPr lang="en-GB" dirty="0" smtClean="0"/>
              <a:t> - go through reference lists of those 10</a:t>
            </a:r>
          </a:p>
          <a:p>
            <a:r>
              <a:rPr lang="en-GB" dirty="0" smtClean="0"/>
              <a:t>Citation snowballing, more tools available now for this – find similar, citation tracking</a:t>
            </a:r>
          </a:p>
          <a:p>
            <a:r>
              <a:rPr lang="en-GB" dirty="0" smtClean="0"/>
              <a:t>-Reporting – In Separate </a:t>
            </a:r>
            <a:r>
              <a:rPr lang="en-GB" dirty="0" err="1" smtClean="0"/>
              <a:t>Masterclass</a:t>
            </a: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Full search strategies – all databases, all numbers</a:t>
            </a:r>
          </a:p>
          <a:p>
            <a:pPr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1B807-A5D9-446A-BFBC-22F81F6AA275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6284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Using Reference management  and tracking techniques help quickly get to these numbers and generate this diagram.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1B807-A5D9-446A-BFBC-22F81F6AA275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446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1B807-A5D9-446A-BFBC-22F81F6AA275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5476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1B807-A5D9-446A-BFBC-22F81F6AA275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093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4221-3143-42EA-A6A3-D0788C86604D}" type="datetime1">
              <a:rPr lang="en-GB" smtClean="0"/>
              <a:pPr/>
              <a:t>22/11/2017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LIHS Mini Master Class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A6F7-81FA-4C45-9963-52D9F6FDC4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1F00-ABDA-4264-8D63-948F390BCF60}" type="datetime1">
              <a:rPr lang="en-GB" smtClean="0"/>
              <a:pPr/>
              <a:t>22/11/2017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LIHS Mini Master Class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A6F7-81FA-4C45-9963-52D9F6FDC4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0DFF3-0F27-4BB0-B8C1-76ABB4FF4CDB}" type="datetime1">
              <a:rPr lang="en-GB" smtClean="0"/>
              <a:pPr/>
              <a:t>22/11/2017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LIHS Mini Master Class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A6F7-81FA-4C45-9963-52D9F6FDC4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18276-0215-452F-9951-C05E89F6B2FF}" type="datetime1">
              <a:rPr lang="en-GB" smtClean="0"/>
              <a:pPr/>
              <a:t>22/11/2017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LIHS Mini Master Class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A6F7-81FA-4C45-9963-52D9F6FDC4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84301-D401-42B5-921E-4D4E3333B6ED}" type="datetime1">
              <a:rPr lang="en-GB" smtClean="0"/>
              <a:pPr/>
              <a:t>22/11/2017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LIHS Mini Master Class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A6F7-81FA-4C45-9963-52D9F6FDC4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D3CE9-B5A7-4882-BDFD-DEF674276FD3}" type="datetime1">
              <a:rPr lang="en-GB" smtClean="0"/>
              <a:pPr/>
              <a:t>22/11/2017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LIHS Mini Master Class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A6F7-81FA-4C45-9963-52D9F6FDC4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259A-0BE1-426F-AB31-4F5CB6915F2E}" type="datetime1">
              <a:rPr lang="en-GB" smtClean="0"/>
              <a:pPr/>
              <a:t>22/11/2017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LIHS Mini Master Class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A6F7-81FA-4C45-9963-52D9F6FDC4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6B784-73F7-458B-B66F-843465E3BC21}" type="datetime1">
              <a:rPr lang="en-GB" smtClean="0"/>
              <a:pPr/>
              <a:t>22/11/2017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LIHS Mini Master Class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A6F7-81FA-4C45-9963-52D9F6FDC4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27A48-5130-4FE3-B641-1E5DD9A7C789}" type="datetime1">
              <a:rPr lang="en-GB" smtClean="0"/>
              <a:pPr/>
              <a:t>22/11/2017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LIHS Mini Master Class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A6F7-81FA-4C45-9963-52D9F6FDC4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69561-CD2E-4164-89C1-7E257C2D1CD6}" type="datetime1">
              <a:rPr lang="en-GB" smtClean="0"/>
              <a:pPr/>
              <a:t>22/11/2017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LIHS Mini Master Class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A6F7-81FA-4C45-9963-52D9F6FDC4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24DF-A413-4C2E-BC17-02A62B7C3CD0}" type="datetime1">
              <a:rPr lang="en-GB" smtClean="0"/>
              <a:pPr/>
              <a:t>22/11/2017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LIHS Mini Master Class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A6F7-81FA-4C45-9963-52D9F6FDC4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35B1C-8E25-4C35-AC7A-96DB0BB417C3}" type="datetime1">
              <a:rPr lang="en-GB" smtClean="0"/>
              <a:pPr/>
              <a:t>22/11/2017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LIHS Mini Master Class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0A6F7-81FA-4C45-9963-52D9F6FDC4C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rk.ac.uk/crd/guidance/" TargetMode="External"/><Relationship Id="rId2" Type="http://schemas.openxmlformats.org/officeDocument/2006/relationships/hyperlink" Target="http://community.cochrane.org/mecir-manua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nfospecialist@leeds.ac.uk" TargetMode="External"/><Relationship Id="rId5" Type="http://schemas.openxmlformats.org/officeDocument/2006/relationships/hyperlink" Target="http://www.cadth.ca/en/resources/finding-evidence-is" TargetMode="External"/><Relationship Id="rId4" Type="http://schemas.openxmlformats.org/officeDocument/2006/relationships/hyperlink" Target="http://lib.leeds.ac.uk/record=b343292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edhealth.leeds.ac.uk/info/639/information_specialists/1500/search_concept_tools" TargetMode="External"/><Relationship Id="rId7" Type="http://schemas.openxmlformats.org/officeDocument/2006/relationships/hyperlink" Target="http://medhealth.leeds.ac.uk/info/639/information_specialists/2313/resources_for_systematic_review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risma-statement.org/" TargetMode="External"/><Relationship Id="rId5" Type="http://schemas.openxmlformats.org/officeDocument/2006/relationships/hyperlink" Target="http://medhealth.leeds.ac.uk/info/639/information_specialists/2044/endnote_resources" TargetMode="External"/><Relationship Id="rId4" Type="http://schemas.openxmlformats.org/officeDocument/2006/relationships/hyperlink" Target="http://medhealth.leeds.ac.uk/info/639/information_specialists/1790/finding_randomised_controlled_tria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780928"/>
            <a:ext cx="7772400" cy="1470025"/>
          </a:xfrm>
        </p:spPr>
        <p:txBody>
          <a:bodyPr/>
          <a:lstStyle/>
          <a:p>
            <a:r>
              <a:rPr lang="en-GB" b="1" dirty="0" smtClean="0"/>
              <a:t>Systematic Review Searching: an overview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797152"/>
            <a:ext cx="8208912" cy="1008112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Judy Wright</a:t>
            </a:r>
          </a:p>
          <a:p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Senior Information Specialist, Academic Unit of Health Economics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95736" y="620688"/>
            <a:ext cx="5832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chemeClr val="accent4">
                    <a:lumMod val="75000"/>
                  </a:schemeClr>
                </a:solidFill>
              </a:rPr>
              <a:t>LIHS Mini Master Class</a:t>
            </a:r>
            <a:endParaRPr lang="en-GB" sz="48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63417"/>
            <a:ext cx="1728192" cy="115213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5657" y="1515547"/>
            <a:ext cx="17760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© </a:t>
            </a:r>
            <a:r>
              <a:rPr lang="en-GB" sz="1000" dirty="0" err="1" smtClean="0"/>
              <a:t>Alexandru</a:t>
            </a:r>
            <a:r>
              <a:rPr lang="en-GB" sz="1000" dirty="0" smtClean="0"/>
              <a:t> </a:t>
            </a:r>
            <a:r>
              <a:rPr lang="en-GB" sz="1000" dirty="0" err="1" smtClean="0"/>
              <a:t>Nicusor</a:t>
            </a:r>
            <a:r>
              <a:rPr lang="en-GB" sz="1000" dirty="0" smtClean="0"/>
              <a:t> </a:t>
            </a:r>
            <a:r>
              <a:rPr lang="en-GB" sz="1000" dirty="0" err="1" smtClean="0"/>
              <a:t>Matei</a:t>
            </a:r>
            <a:r>
              <a:rPr lang="en-GB" sz="1000" dirty="0" smtClean="0"/>
              <a:t>  </a:t>
            </a:r>
            <a:r>
              <a:rPr lang="en-GB" sz="1000" dirty="0"/>
              <a:t>2013 CC BY-NC-ND 2.0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7544" y="6079047"/>
            <a:ext cx="70410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Judy Wright © </a:t>
            </a:r>
            <a:r>
              <a:rPr lang="en-GB" sz="1400" dirty="0"/>
              <a:t>University of Leeds </a:t>
            </a:r>
            <a:r>
              <a:rPr lang="en-GB" sz="1400" dirty="0" smtClean="0"/>
              <a:t>2017.</a:t>
            </a:r>
            <a:r>
              <a:rPr lang="en-GB" sz="1400" dirty="0"/>
              <a:t> </a:t>
            </a:r>
            <a:r>
              <a:rPr lang="en-US" sz="1400" dirty="0"/>
              <a:t>This work is made available for reuse under the terms of the </a:t>
            </a:r>
            <a:r>
              <a:rPr lang="en-US" sz="1400" u="sng" dirty="0">
                <a:hlinkClick r:id="rId4"/>
              </a:rPr>
              <a:t>Creative Commons Attribution-</a:t>
            </a:r>
            <a:r>
              <a:rPr lang="en-US" sz="1400" u="sng" dirty="0" err="1">
                <a:hlinkClick r:id="rId4"/>
              </a:rPr>
              <a:t>NonCommercial</a:t>
            </a:r>
            <a:r>
              <a:rPr lang="en-US" sz="1400" u="sng" dirty="0">
                <a:hlinkClick r:id="rId4"/>
              </a:rPr>
              <a:t>-</a:t>
            </a:r>
            <a:r>
              <a:rPr lang="en-US" sz="1400" u="sng" dirty="0" err="1">
                <a:hlinkClick r:id="rId4"/>
              </a:rPr>
              <a:t>ShareAlike</a:t>
            </a:r>
            <a:r>
              <a:rPr lang="en-US" sz="1400" u="sng" dirty="0">
                <a:hlinkClick r:id="rId4"/>
              </a:rPr>
              <a:t> 4.0 International</a:t>
            </a:r>
            <a:r>
              <a:rPr lang="en-US" sz="1400" dirty="0"/>
              <a:t> </a:t>
            </a:r>
            <a:r>
              <a:rPr lang="en-US" sz="1400" dirty="0" err="1"/>
              <a:t>Licence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* Images  courtesy of Microsoft Clipart</a:t>
            </a:r>
            <a:endParaRPr lang="en-GB" sz="1400" dirty="0"/>
          </a:p>
        </p:txBody>
      </p:sp>
      <p:pic>
        <p:nvPicPr>
          <p:cNvPr id="10" name="Picture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6412853"/>
            <a:ext cx="1116965" cy="3930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8856984" cy="922114"/>
          </a:xfrm>
        </p:spPr>
        <p:txBody>
          <a:bodyPr>
            <a:noAutofit/>
          </a:bodyPr>
          <a:lstStyle/>
          <a:p>
            <a:r>
              <a:rPr lang="en-GB" sz="3200" dirty="0" smtClean="0">
                <a:solidFill>
                  <a:schemeClr val="accent4">
                    <a:lumMod val="75000"/>
                  </a:schemeClr>
                </a:solidFill>
              </a:rPr>
              <a:t>Conventional vs mixed methods reviews search processes</a:t>
            </a:r>
            <a:endParaRPr lang="en-GB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LIHS Mini Master Class</a:t>
            </a:r>
            <a:endParaRPr lang="en-GB" dirty="0"/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8349779"/>
              </p:ext>
            </p:extLst>
          </p:nvPr>
        </p:nvGraphicFramePr>
        <p:xfrm>
          <a:off x="3359980" y="1326568"/>
          <a:ext cx="5586339" cy="5411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4583724" y="2011680"/>
            <a:ext cx="16412" cy="36076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821680" y="1826454"/>
            <a:ext cx="438443" cy="330436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583724" y="3134750"/>
            <a:ext cx="16412" cy="508782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8792308" y="3427982"/>
            <a:ext cx="11723" cy="1144018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260123" y="2255364"/>
            <a:ext cx="264941" cy="45470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583724" y="5583651"/>
            <a:ext cx="0" cy="431099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189929" y="5067913"/>
            <a:ext cx="371915" cy="188636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017434" y="4185622"/>
            <a:ext cx="0" cy="431099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5987414" y="4424007"/>
            <a:ext cx="578719" cy="166417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922498" y="5473298"/>
            <a:ext cx="602566" cy="541452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664549" y="5488460"/>
            <a:ext cx="30479" cy="673189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821680" y="3147645"/>
            <a:ext cx="331469" cy="397413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613053" y="3119510"/>
            <a:ext cx="114885" cy="1770291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5840293" y="2255364"/>
            <a:ext cx="312856" cy="168705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062025" y="4524254"/>
            <a:ext cx="143021" cy="316843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5655212" y="4524254"/>
            <a:ext cx="1024598" cy="1744976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8309318" y="2255364"/>
            <a:ext cx="16412" cy="36076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996721" y="3346351"/>
            <a:ext cx="565856" cy="546195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243711" y="3340630"/>
            <a:ext cx="486876" cy="161951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024201"/>
              </p:ext>
            </p:extLst>
          </p:nvPr>
        </p:nvGraphicFramePr>
        <p:xfrm>
          <a:off x="126609" y="1326568"/>
          <a:ext cx="2475914" cy="53737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2" name="Down Arrow 31"/>
          <p:cNvSpPr/>
          <p:nvPr/>
        </p:nvSpPr>
        <p:spPr>
          <a:xfrm>
            <a:off x="1194513" y="2339716"/>
            <a:ext cx="295421" cy="478301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b="1">
              <a:solidFill>
                <a:srgbClr val="FFFFFF"/>
              </a:solidFill>
            </a:endParaRPr>
          </a:p>
        </p:txBody>
      </p:sp>
      <p:sp>
        <p:nvSpPr>
          <p:cNvPr id="33" name="Down Arrow 32"/>
          <p:cNvSpPr/>
          <p:nvPr/>
        </p:nvSpPr>
        <p:spPr>
          <a:xfrm>
            <a:off x="1194511" y="5221712"/>
            <a:ext cx="295421" cy="478301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b="1">
              <a:solidFill>
                <a:srgbClr val="FFFFFF"/>
              </a:solidFill>
            </a:endParaRPr>
          </a:p>
        </p:txBody>
      </p:sp>
      <p:sp>
        <p:nvSpPr>
          <p:cNvPr id="34" name="Down Arrow 33"/>
          <p:cNvSpPr/>
          <p:nvPr/>
        </p:nvSpPr>
        <p:spPr>
          <a:xfrm>
            <a:off x="1194512" y="3793296"/>
            <a:ext cx="295421" cy="478301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83" y="116632"/>
            <a:ext cx="8229600" cy="720080"/>
          </a:xfrm>
        </p:spPr>
        <p:txBody>
          <a:bodyPr>
            <a:normAutofit/>
          </a:bodyPr>
          <a:lstStyle/>
          <a:p>
            <a:pPr lvl="0"/>
            <a:r>
              <a:rPr lang="en-GB" sz="3600" b="1" dirty="0" smtClean="0">
                <a:solidFill>
                  <a:schemeClr val="accent2">
                    <a:lumMod val="50000"/>
                  </a:schemeClr>
                </a:solidFill>
              </a:rPr>
              <a:t>Further search help.... 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6021288"/>
          </a:xfrm>
        </p:spPr>
        <p:txBody>
          <a:bodyPr>
            <a:noAutofit/>
          </a:bodyPr>
          <a:lstStyle/>
          <a:p>
            <a:r>
              <a:rPr lang="en-GB" sz="2000" dirty="0" smtClean="0"/>
              <a:t>Higgins J, </a:t>
            </a:r>
            <a:r>
              <a:rPr lang="en-GB" sz="2000" dirty="0" err="1" smtClean="0"/>
              <a:t>Lasserson</a:t>
            </a:r>
            <a:r>
              <a:rPr lang="en-GB" sz="2000" dirty="0" smtClean="0"/>
              <a:t> T, Chandler J, Tovey D, Churchill R. MECIR Manual.  </a:t>
            </a:r>
            <a:r>
              <a:rPr lang="en-GB" sz="2000" dirty="0"/>
              <a:t>Standards for the conduct and reporting of new Cochrane Intervention Reviews, reporting of protocols and the planning, conduct and reporting of </a:t>
            </a:r>
            <a:r>
              <a:rPr lang="en-GB" sz="2000" dirty="0" smtClean="0"/>
              <a:t>updates. </a:t>
            </a:r>
            <a:r>
              <a:rPr lang="en-GB" sz="2000" dirty="0"/>
              <a:t>Version 1.04 - </a:t>
            </a:r>
            <a:r>
              <a:rPr lang="en-GB" sz="2000" dirty="0" smtClean="0"/>
              <a:t>Oct </a:t>
            </a:r>
            <a:r>
              <a:rPr lang="en-GB" sz="2000" dirty="0"/>
              <a:t>2017 </a:t>
            </a:r>
            <a:r>
              <a:rPr lang="en-GB" sz="2000" dirty="0">
                <a:hlinkClick r:id="rId2"/>
              </a:rPr>
              <a:t>http://</a:t>
            </a:r>
            <a:r>
              <a:rPr lang="en-GB" sz="2000" dirty="0" smtClean="0">
                <a:hlinkClick r:id="rId2"/>
              </a:rPr>
              <a:t>community.cochrane.org/mecir-manual</a:t>
            </a:r>
            <a:r>
              <a:rPr lang="en-GB" sz="2000" dirty="0" smtClean="0"/>
              <a:t> </a:t>
            </a:r>
            <a:endParaRPr lang="en-GB" sz="2000" dirty="0"/>
          </a:p>
          <a:p>
            <a:endParaRPr lang="en-GB" sz="2000" dirty="0"/>
          </a:p>
          <a:p>
            <a:r>
              <a:rPr lang="en-GB" sz="2000" dirty="0" smtClean="0"/>
              <a:t>Centre </a:t>
            </a:r>
            <a:r>
              <a:rPr lang="en-GB" sz="2000" dirty="0"/>
              <a:t>for Reviews and Dissemination.  Identifying research evidence for systematic reviews (Chapter 1 Section 1.3.1) </a:t>
            </a:r>
            <a:r>
              <a:rPr lang="en-GB" sz="2000" u="sng" dirty="0">
                <a:hlinkClick r:id="rId3"/>
              </a:rPr>
              <a:t>http://www.york.ac.uk/crd/guidance/</a:t>
            </a:r>
            <a:r>
              <a:rPr lang="en-GB" sz="2000" dirty="0"/>
              <a:t> </a:t>
            </a: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Aveyard, H (2014) Doing a literature review in health and social care : a practical guide, 3rd ed. Maidenhead : McGraw-Hill/Open University Press  </a:t>
            </a:r>
            <a:r>
              <a:rPr lang="en-GB" sz="2000" u="sng" dirty="0">
                <a:hlinkClick r:id="rId4"/>
              </a:rPr>
              <a:t>http://</a:t>
            </a:r>
            <a:r>
              <a:rPr lang="en-GB" sz="2000" u="sng" dirty="0" smtClean="0">
                <a:hlinkClick r:id="rId4"/>
              </a:rPr>
              <a:t>lib.leeds.ac.uk/record=b3432923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Finding the Evidence: Literature Searching Tools in Support of Systematic Reviews </a:t>
            </a:r>
            <a:r>
              <a:rPr lang="en-GB" sz="2000" u="sng" dirty="0">
                <a:hlinkClick r:id="rId5"/>
              </a:rPr>
              <a:t>http://www.cadth.ca/en/resources/finding-evidence-is</a:t>
            </a:r>
            <a:r>
              <a:rPr lang="en-GB" sz="2000" dirty="0"/>
              <a:t> </a:t>
            </a:r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LIHS Information </a:t>
            </a:r>
            <a:r>
              <a:rPr lang="en-GB" sz="2000" dirty="0"/>
              <a:t>Specialists! </a:t>
            </a:r>
            <a:r>
              <a:rPr lang="en-GB" sz="2000" dirty="0" smtClean="0">
                <a:hlinkClick r:id="rId6"/>
              </a:rPr>
              <a:t>InfoSpecialist@leeds.ac.uk</a:t>
            </a:r>
            <a:r>
              <a:rPr lang="en-GB" sz="2000" dirty="0" smtClean="0"/>
              <a:t> </a:t>
            </a: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424936" cy="53285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2400" dirty="0"/>
              <a:t>PICO and </a:t>
            </a:r>
            <a:r>
              <a:rPr lang="en-GB" sz="2400" dirty="0" smtClean="0"/>
              <a:t>other research question tools</a:t>
            </a:r>
          </a:p>
          <a:p>
            <a:pPr marL="0" indent="0">
              <a:buNone/>
            </a:pPr>
            <a:r>
              <a:rPr lang="en-GB" sz="2400" dirty="0" smtClean="0">
                <a:hlinkClick r:id="rId3"/>
              </a:rPr>
              <a:t>http</a:t>
            </a:r>
            <a:r>
              <a:rPr lang="en-GB" sz="2400" dirty="0">
                <a:hlinkClick r:id="rId3"/>
              </a:rPr>
              <a:t>://</a:t>
            </a:r>
            <a:r>
              <a:rPr lang="en-GB" sz="2400" dirty="0" smtClean="0">
                <a:hlinkClick r:id="rId3"/>
              </a:rPr>
              <a:t>medhealth.leeds.ac.uk/info/639/information_specialists/1500/search_concept_tools</a:t>
            </a: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Big </a:t>
            </a:r>
            <a:r>
              <a:rPr lang="en-GB" sz="2400" dirty="0"/>
              <a:t>list of international, regional and national </a:t>
            </a:r>
            <a:r>
              <a:rPr lang="en-GB" sz="2400" dirty="0" smtClean="0"/>
              <a:t>databases</a:t>
            </a:r>
          </a:p>
          <a:p>
            <a:pPr marL="0" indent="0">
              <a:buNone/>
            </a:pPr>
            <a:r>
              <a:rPr lang="en-GB" sz="2400" dirty="0" smtClean="0">
                <a:hlinkClick r:id="rId4"/>
              </a:rPr>
              <a:t>http</a:t>
            </a:r>
            <a:r>
              <a:rPr lang="en-GB" sz="2400" dirty="0">
                <a:hlinkClick r:id="rId4"/>
              </a:rPr>
              <a:t>://</a:t>
            </a:r>
            <a:r>
              <a:rPr lang="en-GB" sz="2400" dirty="0" smtClean="0">
                <a:hlinkClick r:id="rId4"/>
              </a:rPr>
              <a:t>medhealth.leeds.ac.uk/info/639/information_specialists/1790/finding_randomised_controlled_trials</a:t>
            </a:r>
            <a:endParaRPr lang="en-GB" sz="2400" dirty="0" smtClean="0"/>
          </a:p>
          <a:p>
            <a:pPr marL="514350" indent="-514350">
              <a:buFont typeface="+mj-lt"/>
              <a:buAutoNum type="arabicPeriod"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EndNote tips </a:t>
            </a:r>
            <a:r>
              <a:rPr lang="en-GB" sz="2400" dirty="0"/>
              <a:t>and downloads </a:t>
            </a:r>
            <a:r>
              <a:rPr lang="en-GB" sz="2400" dirty="0" smtClean="0"/>
              <a:t>for </a:t>
            </a:r>
            <a:r>
              <a:rPr lang="en-GB" sz="2400" dirty="0"/>
              <a:t>systematic </a:t>
            </a:r>
            <a:r>
              <a:rPr lang="en-GB" sz="2400" dirty="0" smtClean="0"/>
              <a:t>reviews</a:t>
            </a:r>
          </a:p>
          <a:p>
            <a:pPr marL="0" indent="0">
              <a:buNone/>
            </a:pPr>
            <a:r>
              <a:rPr lang="en-GB" sz="2400" dirty="0" smtClean="0">
                <a:hlinkClick r:id="rId5"/>
              </a:rPr>
              <a:t>http</a:t>
            </a:r>
            <a:r>
              <a:rPr lang="en-GB" sz="2400" dirty="0">
                <a:hlinkClick r:id="rId5"/>
              </a:rPr>
              <a:t>://</a:t>
            </a:r>
            <a:r>
              <a:rPr lang="en-GB" sz="2400" dirty="0" smtClean="0">
                <a:hlinkClick r:id="rId5"/>
              </a:rPr>
              <a:t>medhealth.leeds.ac.uk/info/639/information_specialists/2044/endnote_resources</a:t>
            </a: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Reporting guidanc</a:t>
            </a:r>
            <a:r>
              <a:rPr lang="en-GB" sz="2400" dirty="0" smtClean="0"/>
              <a:t>e for systematic reviews</a:t>
            </a:r>
            <a:endParaRPr lang="en-GB" sz="2400" dirty="0" smtClean="0">
              <a:hlinkClick r:id="rId6"/>
            </a:endParaRPr>
          </a:p>
          <a:p>
            <a:pPr marL="0" indent="0">
              <a:buNone/>
            </a:pPr>
            <a:r>
              <a:rPr lang="en-GB" sz="2400" dirty="0" smtClean="0">
                <a:hlinkClick r:id="rId6"/>
              </a:rPr>
              <a:t>http</a:t>
            </a:r>
            <a:r>
              <a:rPr lang="en-GB" sz="2400" dirty="0">
                <a:hlinkClick r:id="rId6"/>
              </a:rPr>
              <a:t>://www.prisma-statement.org</a:t>
            </a:r>
            <a:r>
              <a:rPr lang="en-GB" sz="2400" dirty="0" smtClean="0">
                <a:hlinkClick r:id="rId6"/>
              </a:rPr>
              <a:t>/</a:t>
            </a: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Resources for Systematic reviews (training, guides…)</a:t>
            </a:r>
          </a:p>
          <a:p>
            <a:pPr marL="0" indent="0">
              <a:buNone/>
            </a:pPr>
            <a:r>
              <a:rPr lang="en-GB" sz="2400" dirty="0">
                <a:hlinkClick r:id="rId7"/>
              </a:rPr>
              <a:t>http://</a:t>
            </a:r>
            <a:r>
              <a:rPr lang="en-GB" sz="2400" dirty="0" smtClean="0">
                <a:hlinkClick r:id="rId7"/>
              </a:rPr>
              <a:t>medhealth.leeds.ac.uk/info/639/information_specialists/2313/resources_for_systematic_reviews</a:t>
            </a:r>
            <a:r>
              <a:rPr lang="en-GB" sz="2400" dirty="0" smtClean="0"/>
              <a:t> </a:t>
            </a:r>
            <a:endParaRPr lang="en-GB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LIHS Mini Master Class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Frequently asked questions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a ‘good’ number of references</a:t>
            </a:r>
          </a:p>
          <a:p>
            <a:r>
              <a:rPr lang="en-GB" dirty="0" smtClean="0"/>
              <a:t>Do I really have to search beyond Medline?</a:t>
            </a:r>
          </a:p>
          <a:p>
            <a:r>
              <a:rPr lang="en-GB" dirty="0" smtClean="0"/>
              <a:t>Can I search Google?</a:t>
            </a:r>
          </a:p>
          <a:p>
            <a:r>
              <a:rPr lang="en-GB" dirty="0" smtClean="0"/>
              <a:t>What do I do with non-English papers?</a:t>
            </a:r>
          </a:p>
          <a:p>
            <a:r>
              <a:rPr lang="en-GB" dirty="0" smtClean="0"/>
              <a:t>Where can I get more help?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4"/>
                </a:solidFill>
              </a:rPr>
              <a:t>LIHS Mini Master Class</a:t>
            </a:r>
            <a:endParaRPr lang="en-GB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4">
                    <a:lumMod val="75000"/>
                  </a:schemeClr>
                </a:solidFill>
              </a:rPr>
              <a:t>Systematic review search aims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LIHS Mini Master Class</a:t>
            </a:r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69984" y="1493095"/>
            <a:ext cx="6174224" cy="5111750"/>
          </a:xfrm>
        </p:spPr>
        <p:txBody>
          <a:bodyPr>
            <a:normAutofit lnSpcReduction="10000"/>
          </a:bodyPr>
          <a:lstStyle/>
          <a:p>
            <a:r>
              <a:rPr lang="en-GB" sz="2600" b="1" dirty="0" smtClean="0"/>
              <a:t>Rigorous</a:t>
            </a:r>
            <a:r>
              <a:rPr lang="en-GB" sz="2600" dirty="0" smtClean="0"/>
              <a:t> to identify</a:t>
            </a:r>
            <a:endParaRPr lang="en-GB" sz="2600" dirty="0"/>
          </a:p>
          <a:p>
            <a:pPr lvl="1"/>
            <a:r>
              <a:rPr lang="en-GB" sz="2600" b="1" dirty="0" smtClean="0"/>
              <a:t>all</a:t>
            </a:r>
            <a:r>
              <a:rPr lang="en-GB" sz="2600" dirty="0" smtClean="0"/>
              <a:t> </a:t>
            </a:r>
            <a:r>
              <a:rPr lang="en-GB" sz="2600" dirty="0"/>
              <a:t>relevant studies for a </a:t>
            </a:r>
            <a:r>
              <a:rPr lang="en-GB" sz="2600" dirty="0" smtClean="0"/>
              <a:t>review</a:t>
            </a:r>
            <a:endParaRPr lang="en-GB" sz="2600" dirty="0"/>
          </a:p>
          <a:p>
            <a:pPr lvl="1"/>
            <a:r>
              <a:rPr lang="en-GB" sz="2600" dirty="0" smtClean="0"/>
              <a:t>the </a:t>
            </a:r>
            <a:r>
              <a:rPr lang="en-GB" sz="2600" dirty="0"/>
              <a:t>best </a:t>
            </a:r>
            <a:r>
              <a:rPr lang="en-GB" sz="2600" dirty="0" smtClean="0"/>
              <a:t>‘quality’ </a:t>
            </a:r>
            <a:r>
              <a:rPr lang="en-GB" sz="2600" dirty="0"/>
              <a:t>studies (available</a:t>
            </a:r>
            <a:r>
              <a:rPr lang="en-GB" sz="2600" dirty="0" smtClean="0"/>
              <a:t>)</a:t>
            </a:r>
          </a:p>
          <a:p>
            <a:pPr lvl="1"/>
            <a:endParaRPr lang="en-GB" sz="2600" dirty="0"/>
          </a:p>
          <a:p>
            <a:r>
              <a:rPr lang="en-GB" sz="2600" dirty="0" smtClean="0"/>
              <a:t>Produce </a:t>
            </a:r>
            <a:r>
              <a:rPr lang="en-GB" sz="2600" dirty="0"/>
              <a:t>a </a:t>
            </a:r>
            <a:r>
              <a:rPr lang="en-GB" sz="2600" dirty="0" err="1"/>
              <a:t>generalisable</a:t>
            </a:r>
            <a:r>
              <a:rPr lang="en-GB" sz="2600" dirty="0"/>
              <a:t>, </a:t>
            </a:r>
            <a:r>
              <a:rPr lang="en-GB" sz="2600" b="1" dirty="0"/>
              <a:t>unbiased</a:t>
            </a:r>
            <a:r>
              <a:rPr lang="en-GB" sz="2600" dirty="0"/>
              <a:t> set of </a:t>
            </a:r>
            <a:r>
              <a:rPr lang="en-GB" sz="2600" dirty="0" smtClean="0"/>
              <a:t>studies for quantitative reviews</a:t>
            </a:r>
          </a:p>
          <a:p>
            <a:endParaRPr lang="en-GB" sz="2600" dirty="0" smtClean="0"/>
          </a:p>
          <a:p>
            <a:r>
              <a:rPr lang="en-GB" sz="2600" b="1" dirty="0" smtClean="0"/>
              <a:t>Reproducible </a:t>
            </a:r>
            <a:r>
              <a:rPr lang="en-GB" sz="2600" dirty="0" smtClean="0"/>
              <a:t>/ updateable</a:t>
            </a:r>
            <a:r>
              <a:rPr lang="en-GB" sz="2600" dirty="0"/>
              <a:t>, reporting transparent </a:t>
            </a:r>
            <a:r>
              <a:rPr lang="en-GB" sz="2600" dirty="0" smtClean="0"/>
              <a:t>methods</a:t>
            </a:r>
          </a:p>
          <a:p>
            <a:endParaRPr lang="en-GB" sz="2600" dirty="0" smtClean="0"/>
          </a:p>
          <a:p>
            <a:r>
              <a:rPr lang="en-GB" sz="2600" dirty="0" smtClean="0"/>
              <a:t>*Produce </a:t>
            </a:r>
            <a:r>
              <a:rPr lang="en-GB" sz="2600" dirty="0"/>
              <a:t>a representative set of studies for qualitative reviews</a:t>
            </a:r>
          </a:p>
          <a:p>
            <a:endParaRPr lang="en-GB" sz="2600" dirty="0"/>
          </a:p>
          <a:p>
            <a:endParaRPr lang="en-GB" dirty="0"/>
          </a:p>
        </p:txBody>
      </p:sp>
      <p:pic>
        <p:nvPicPr>
          <p:cNvPr id="7" name="Picture 6" descr="D:\Users\Judy\AppData\Local\Microsoft\Windows\Temporary Internet Files\Content.IE5\1R56RN8X\MC90006004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8684" y="2780928"/>
            <a:ext cx="1898116" cy="1157505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1448" y="5661248"/>
            <a:ext cx="2135351" cy="10266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1 – Structure your search to fit your ‘well formulated’ research question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00807"/>
            <a:ext cx="8784976" cy="5020667"/>
          </a:xfrm>
        </p:spPr>
        <p:txBody>
          <a:bodyPr>
            <a:normAutofit fontScale="92500" lnSpcReduction="20000"/>
          </a:bodyPr>
          <a:lstStyle/>
          <a:p>
            <a:r>
              <a:rPr lang="en-GB" sz="2600" dirty="0" smtClean="0"/>
              <a:t>PICOS / CLIP / SPIDER research question </a:t>
            </a:r>
            <a:r>
              <a:rPr lang="en-GB" sz="2600" dirty="0" smtClean="0"/>
              <a:t>tools</a:t>
            </a:r>
            <a:endParaRPr lang="en-GB" sz="2600" baseline="30000" dirty="0" smtClean="0"/>
          </a:p>
          <a:p>
            <a:endParaRPr lang="en-GB" sz="2600" dirty="0" smtClean="0"/>
          </a:p>
          <a:p>
            <a:pPr marL="0" indent="0">
              <a:buNone/>
            </a:pPr>
            <a:r>
              <a:rPr lang="en-GB" sz="2800" dirty="0">
                <a:solidFill>
                  <a:schemeClr val="accent2">
                    <a:lumMod val="50000"/>
                  </a:schemeClr>
                </a:solidFill>
              </a:rPr>
              <a:t>“</a:t>
            </a:r>
            <a:r>
              <a:rPr lang="en-GB" sz="2800" dirty="0" smtClean="0">
                <a:solidFill>
                  <a:schemeClr val="accent2">
                    <a:lumMod val="50000"/>
                  </a:schemeClr>
                </a:solidFill>
              </a:rPr>
              <a:t>Does religion and religious </a:t>
            </a:r>
            <a:r>
              <a:rPr lang="en-GB" sz="2800" dirty="0">
                <a:solidFill>
                  <a:schemeClr val="accent2">
                    <a:lumMod val="50000"/>
                  </a:schemeClr>
                </a:solidFill>
              </a:rPr>
              <a:t>practices help with mood and depression?”</a:t>
            </a:r>
            <a:endParaRPr lang="en-GB" sz="2800" dirty="0"/>
          </a:p>
          <a:p>
            <a:pPr marL="0" indent="0">
              <a:buNone/>
            </a:pPr>
            <a:endParaRPr lang="en-GB" sz="2600" dirty="0"/>
          </a:p>
          <a:p>
            <a:pPr marL="457200" lvl="1" indent="0">
              <a:lnSpc>
                <a:spcPct val="90000"/>
              </a:lnSpc>
              <a:buNone/>
            </a:pPr>
            <a:r>
              <a:rPr lang="en-GB" sz="2400" b="1" dirty="0"/>
              <a:t>P</a:t>
            </a:r>
            <a:r>
              <a:rPr lang="en-GB" sz="2400" dirty="0"/>
              <a:t>atient/Population </a:t>
            </a:r>
            <a:r>
              <a:rPr lang="en-GB" sz="2400" dirty="0" smtClean="0"/>
              <a:t>– Age? All faiths? Depression sufferer?</a:t>
            </a:r>
            <a:endParaRPr lang="en-GB" sz="2400" dirty="0"/>
          </a:p>
          <a:p>
            <a:pPr marL="457200" lvl="1" indent="0">
              <a:lnSpc>
                <a:spcPct val="90000"/>
              </a:lnSpc>
              <a:buNone/>
            </a:pPr>
            <a:r>
              <a:rPr lang="en-GB" sz="2400" b="1" dirty="0"/>
              <a:t>I</a:t>
            </a:r>
            <a:r>
              <a:rPr lang="en-GB" sz="2400" dirty="0"/>
              <a:t>ntervention – </a:t>
            </a:r>
            <a:r>
              <a:rPr lang="en-GB" sz="2400" dirty="0" smtClean="0"/>
              <a:t>Religious practices, worship? Prayer?, all faiths?</a:t>
            </a:r>
            <a:endParaRPr lang="en-GB" sz="2400" dirty="0"/>
          </a:p>
          <a:p>
            <a:pPr marL="457200" lvl="1" indent="0">
              <a:lnSpc>
                <a:spcPct val="90000"/>
              </a:lnSpc>
              <a:buNone/>
            </a:pPr>
            <a:r>
              <a:rPr lang="en-GB" sz="2400" b="1" dirty="0"/>
              <a:t>C</a:t>
            </a:r>
            <a:r>
              <a:rPr lang="en-GB" sz="2400" dirty="0"/>
              <a:t>omparator – placebo, standard care?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GB" sz="2400" b="1" dirty="0"/>
              <a:t>O</a:t>
            </a:r>
            <a:r>
              <a:rPr lang="en-GB" sz="2400" dirty="0"/>
              <a:t>utcome – </a:t>
            </a:r>
            <a:r>
              <a:rPr lang="en-GB" sz="2400" dirty="0" smtClean="0"/>
              <a:t>Depression reduction?</a:t>
            </a:r>
            <a:endParaRPr lang="en-GB" sz="2400" dirty="0"/>
          </a:p>
          <a:p>
            <a:pPr marL="457200" lvl="1" indent="0">
              <a:lnSpc>
                <a:spcPct val="90000"/>
              </a:lnSpc>
              <a:buNone/>
            </a:pPr>
            <a:r>
              <a:rPr lang="en-GB" sz="2400" b="1" dirty="0"/>
              <a:t>S</a:t>
            </a:r>
            <a:r>
              <a:rPr lang="en-GB" sz="2400" dirty="0"/>
              <a:t>tudy design – randomised controlled </a:t>
            </a:r>
            <a:r>
              <a:rPr lang="en-GB" sz="2400" dirty="0" smtClean="0"/>
              <a:t>trial? </a:t>
            </a:r>
            <a:endParaRPr lang="en-GB" sz="2400" dirty="0"/>
          </a:p>
          <a:p>
            <a:pPr lvl="1">
              <a:lnSpc>
                <a:spcPct val="90000"/>
              </a:lnSpc>
            </a:pPr>
            <a:endParaRPr lang="en-GB" sz="2600" dirty="0"/>
          </a:p>
          <a:p>
            <a:pPr lvl="1">
              <a:lnSpc>
                <a:spcPct val="90000"/>
              </a:lnSpc>
              <a:buNone/>
            </a:pPr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</a:rPr>
              <a:t>Does faith-based psychotherapy </a:t>
            </a:r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</a:rPr>
              <a:t>reduce </a:t>
            </a:r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</a:rPr>
              <a:t>depression in </a:t>
            </a:r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</a:rPr>
              <a:t>adults?</a:t>
            </a:r>
            <a:endParaRPr lang="en-US" sz="2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>
              <a:lnSpc>
                <a:spcPct val="90000"/>
              </a:lnSpc>
              <a:buNone/>
            </a:pPr>
            <a:endParaRPr lang="en-US" sz="2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</a:rPr>
              <a:t>Search 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</a:rPr>
              <a:t>concepts = </a:t>
            </a:r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</a:rPr>
              <a:t>Faith-based Psychotherapy,  Depression, RCTs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LIHS Mini Master Class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379" y="0"/>
            <a:ext cx="8229600" cy="980728"/>
          </a:xfrm>
        </p:spPr>
        <p:txBody>
          <a:bodyPr/>
          <a:lstStyle/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2. Design a strategy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LIHS Mini Master Class</a:t>
            </a:r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0" y="762597"/>
            <a:ext cx="9144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highlight>
                  <a:srgbClr val="FFFF00"/>
                </a:highlight>
                <a:latin typeface="Arial Unicode MS"/>
                <a:ea typeface="Times New Roman"/>
              </a:rPr>
              <a:t>1     </a:t>
            </a:r>
            <a:r>
              <a:rPr lang="en-US" dirty="0" err="1">
                <a:highlight>
                  <a:srgbClr val="FFFF00"/>
                </a:highlight>
                <a:latin typeface="Arial Unicode MS"/>
                <a:ea typeface="Times New Roman"/>
              </a:rPr>
              <a:t>exp</a:t>
            </a:r>
            <a:r>
              <a:rPr lang="en-US" dirty="0">
                <a:highlight>
                  <a:srgbClr val="FFFF00"/>
                </a:highlight>
                <a:latin typeface="Arial Unicode MS"/>
                <a:ea typeface="Times New Roman"/>
              </a:rPr>
              <a:t> Depressive Disorder/ or </a:t>
            </a:r>
            <a:r>
              <a:rPr lang="en-US" dirty="0" err="1">
                <a:highlight>
                  <a:srgbClr val="FFFF00"/>
                </a:highlight>
                <a:latin typeface="Arial Unicode MS"/>
                <a:ea typeface="Times New Roman"/>
              </a:rPr>
              <a:t>exp</a:t>
            </a:r>
            <a:r>
              <a:rPr lang="en-US" dirty="0">
                <a:highlight>
                  <a:srgbClr val="FFFF00"/>
                </a:highlight>
                <a:latin typeface="Arial Unicode MS"/>
                <a:ea typeface="Times New Roman"/>
              </a:rPr>
              <a:t> Depression/ (200376)</a:t>
            </a:r>
            <a:endParaRPr lang="en-GB" sz="2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highlight>
                  <a:srgbClr val="FFFF00"/>
                </a:highlight>
                <a:latin typeface="Arial Unicode MS"/>
                <a:ea typeface="Times New Roman"/>
              </a:rPr>
              <a:t>2     (depression or depressed or dysthymic).</a:t>
            </a:r>
            <a:r>
              <a:rPr lang="en-US" dirty="0" err="1">
                <a:highlight>
                  <a:srgbClr val="FFFF00"/>
                </a:highlight>
                <a:latin typeface="Arial Unicode MS"/>
                <a:ea typeface="Times New Roman"/>
              </a:rPr>
              <a:t>tw</a:t>
            </a:r>
            <a:r>
              <a:rPr lang="en-US" dirty="0">
                <a:highlight>
                  <a:srgbClr val="FFFF00"/>
                </a:highlight>
                <a:latin typeface="Arial Unicode MS"/>
                <a:ea typeface="Times New Roman"/>
              </a:rPr>
              <a:t>. (321993)</a:t>
            </a:r>
            <a:endParaRPr lang="en-GB" sz="2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highlight>
                  <a:srgbClr val="FFFF00"/>
                </a:highlight>
                <a:latin typeface="Arial Unicode MS"/>
                <a:ea typeface="Times New Roman"/>
              </a:rPr>
              <a:t>3     1 or 2 [Depression] (382614)</a:t>
            </a:r>
            <a:endParaRPr lang="en-GB" sz="2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highlight>
                  <a:srgbClr val="00FF00"/>
                </a:highlight>
                <a:latin typeface="Arial Unicode MS"/>
                <a:ea typeface="Times New Roman"/>
              </a:rPr>
              <a:t>4     </a:t>
            </a:r>
            <a:r>
              <a:rPr lang="en-US" dirty="0" err="1">
                <a:highlight>
                  <a:srgbClr val="00FF00"/>
                </a:highlight>
                <a:latin typeface="Arial Unicode MS"/>
                <a:ea typeface="Times New Roman"/>
              </a:rPr>
              <a:t>exp</a:t>
            </a:r>
            <a:r>
              <a:rPr lang="en-US" dirty="0">
                <a:highlight>
                  <a:srgbClr val="00FF00"/>
                </a:highlight>
                <a:latin typeface="Arial Unicode MS"/>
                <a:ea typeface="Times New Roman"/>
              </a:rPr>
              <a:t> Psychotherapy/ (190356)</a:t>
            </a:r>
            <a:endParaRPr lang="en-GB" sz="2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highlight>
                  <a:srgbClr val="00FF00"/>
                </a:highlight>
                <a:latin typeface="Arial Unicode MS"/>
                <a:ea typeface="Times New Roman"/>
              </a:rPr>
              <a:t>5     (</a:t>
            </a:r>
            <a:r>
              <a:rPr lang="en-US" dirty="0" err="1">
                <a:highlight>
                  <a:srgbClr val="00FF00"/>
                </a:highlight>
                <a:latin typeface="Arial Unicode MS"/>
                <a:ea typeface="Times New Roman"/>
              </a:rPr>
              <a:t>psychotherap</a:t>
            </a:r>
            <a:r>
              <a:rPr lang="en-US" dirty="0">
                <a:highlight>
                  <a:srgbClr val="00FF00"/>
                </a:highlight>
                <a:latin typeface="Arial Unicode MS"/>
                <a:ea typeface="Times New Roman"/>
              </a:rPr>
              <a:t>* or "psycho </a:t>
            </a:r>
            <a:r>
              <a:rPr lang="en-US" dirty="0" err="1">
                <a:highlight>
                  <a:srgbClr val="00FF00"/>
                </a:highlight>
                <a:latin typeface="Arial Unicode MS"/>
                <a:ea typeface="Times New Roman"/>
              </a:rPr>
              <a:t>therap</a:t>
            </a:r>
            <a:r>
              <a:rPr lang="en-US" dirty="0">
                <a:highlight>
                  <a:srgbClr val="00FF00"/>
                </a:highlight>
                <a:latin typeface="Arial Unicode MS"/>
                <a:ea typeface="Times New Roman"/>
              </a:rPr>
              <a:t>*").</a:t>
            </a:r>
            <a:r>
              <a:rPr lang="en-US" dirty="0" err="1">
                <a:highlight>
                  <a:srgbClr val="00FF00"/>
                </a:highlight>
                <a:latin typeface="Arial Unicode MS"/>
                <a:ea typeface="Times New Roman"/>
              </a:rPr>
              <a:t>tw</a:t>
            </a:r>
            <a:r>
              <a:rPr lang="en-US" dirty="0">
                <a:highlight>
                  <a:srgbClr val="00FF00"/>
                </a:highlight>
                <a:latin typeface="Arial Unicode MS"/>
                <a:ea typeface="Times New Roman"/>
              </a:rPr>
              <a:t>. (36171)</a:t>
            </a:r>
            <a:endParaRPr lang="en-GB" sz="2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highlight>
                  <a:srgbClr val="00FF00"/>
                </a:highlight>
                <a:latin typeface="Arial Unicode MS"/>
                <a:ea typeface="Times New Roman"/>
              </a:rPr>
              <a:t>6     (cognitive adj2 (intervention* or treatment* or </a:t>
            </a:r>
            <a:r>
              <a:rPr lang="en-US" dirty="0" err="1">
                <a:highlight>
                  <a:srgbClr val="00FF00"/>
                </a:highlight>
                <a:latin typeface="Arial Unicode MS"/>
                <a:ea typeface="Times New Roman"/>
              </a:rPr>
              <a:t>therap</a:t>
            </a:r>
            <a:r>
              <a:rPr lang="en-US" dirty="0">
                <a:highlight>
                  <a:srgbClr val="00FF00"/>
                </a:highlight>
                <a:latin typeface="Arial Unicode MS"/>
                <a:ea typeface="Times New Roman"/>
              </a:rPr>
              <a:t>*)).</a:t>
            </a:r>
            <a:r>
              <a:rPr lang="en-US" dirty="0" err="1">
                <a:highlight>
                  <a:srgbClr val="00FF00"/>
                </a:highlight>
                <a:latin typeface="Arial Unicode MS"/>
                <a:ea typeface="Times New Roman"/>
              </a:rPr>
              <a:t>tw</a:t>
            </a:r>
            <a:r>
              <a:rPr lang="en-US" dirty="0">
                <a:highlight>
                  <a:srgbClr val="00FF00"/>
                </a:highlight>
                <a:latin typeface="Arial Unicode MS"/>
                <a:ea typeface="Times New Roman"/>
              </a:rPr>
              <a:t>. (20420)</a:t>
            </a:r>
            <a:endParaRPr lang="en-GB" sz="2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highlight>
                  <a:srgbClr val="00FF00"/>
                </a:highlight>
                <a:latin typeface="Arial Unicode MS"/>
                <a:ea typeface="Times New Roman"/>
              </a:rPr>
              <a:t>7     (</a:t>
            </a:r>
            <a:r>
              <a:rPr lang="en-US" dirty="0" err="1">
                <a:highlight>
                  <a:srgbClr val="00FF00"/>
                </a:highlight>
                <a:latin typeface="Arial Unicode MS"/>
                <a:ea typeface="Times New Roman"/>
              </a:rPr>
              <a:t>behavio</a:t>
            </a:r>
            <a:r>
              <a:rPr lang="en-US" dirty="0">
                <a:highlight>
                  <a:srgbClr val="00FF00"/>
                </a:highlight>
                <a:latin typeface="Arial Unicode MS"/>
                <a:ea typeface="Times New Roman"/>
              </a:rPr>
              <a:t>* adj2 (intervention* or treatment* or </a:t>
            </a:r>
            <a:r>
              <a:rPr lang="en-US" dirty="0" err="1">
                <a:highlight>
                  <a:srgbClr val="00FF00"/>
                </a:highlight>
                <a:latin typeface="Arial Unicode MS"/>
                <a:ea typeface="Times New Roman"/>
              </a:rPr>
              <a:t>therap</a:t>
            </a:r>
            <a:r>
              <a:rPr lang="en-US" dirty="0">
                <a:highlight>
                  <a:srgbClr val="00FF00"/>
                </a:highlight>
                <a:latin typeface="Arial Unicode MS"/>
                <a:ea typeface="Times New Roman"/>
              </a:rPr>
              <a:t>*)).</a:t>
            </a:r>
            <a:r>
              <a:rPr lang="en-US" dirty="0" err="1">
                <a:highlight>
                  <a:srgbClr val="00FF00"/>
                </a:highlight>
                <a:latin typeface="Arial Unicode MS"/>
                <a:ea typeface="Times New Roman"/>
              </a:rPr>
              <a:t>tw</a:t>
            </a:r>
            <a:r>
              <a:rPr lang="en-US" dirty="0">
                <a:highlight>
                  <a:srgbClr val="00FF00"/>
                </a:highlight>
                <a:latin typeface="Arial Unicode MS"/>
                <a:ea typeface="Times New Roman"/>
              </a:rPr>
              <a:t>. (35536)</a:t>
            </a:r>
            <a:endParaRPr lang="en-GB" sz="2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highlight>
                  <a:srgbClr val="00FF00"/>
                </a:highlight>
                <a:latin typeface="Arial Unicode MS"/>
                <a:ea typeface="Times New Roman"/>
              </a:rPr>
              <a:t>8     or/4-7 [Psychotherapy] (216538)</a:t>
            </a:r>
            <a:endParaRPr lang="en-GB" sz="2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highlight>
                  <a:srgbClr val="00FFFF"/>
                </a:highlight>
                <a:latin typeface="Arial Unicode MS"/>
                <a:ea typeface="Times New Roman"/>
              </a:rPr>
              <a:t>9     (</a:t>
            </a:r>
            <a:r>
              <a:rPr lang="en-US" dirty="0" err="1">
                <a:highlight>
                  <a:srgbClr val="00FFFF"/>
                </a:highlight>
                <a:latin typeface="Arial Unicode MS"/>
                <a:ea typeface="Times New Roman"/>
              </a:rPr>
              <a:t>christian</a:t>
            </a:r>
            <a:r>
              <a:rPr lang="en-US" dirty="0">
                <a:highlight>
                  <a:srgbClr val="00FFFF"/>
                </a:highlight>
                <a:latin typeface="Arial Unicode MS"/>
                <a:ea typeface="Times New Roman"/>
              </a:rPr>
              <a:t>* or catholic* or </a:t>
            </a:r>
            <a:r>
              <a:rPr lang="en-US" dirty="0" err="1">
                <a:highlight>
                  <a:srgbClr val="00FFFF"/>
                </a:highlight>
                <a:latin typeface="Arial Unicode MS"/>
                <a:ea typeface="Times New Roman"/>
              </a:rPr>
              <a:t>jewish</a:t>
            </a:r>
            <a:r>
              <a:rPr lang="en-US" dirty="0">
                <a:highlight>
                  <a:srgbClr val="00FFFF"/>
                </a:highlight>
                <a:latin typeface="Arial Unicode MS"/>
                <a:ea typeface="Times New Roman"/>
              </a:rPr>
              <a:t>* or </a:t>
            </a:r>
            <a:r>
              <a:rPr lang="en-US" dirty="0" err="1">
                <a:highlight>
                  <a:srgbClr val="00FFFF"/>
                </a:highlight>
                <a:latin typeface="Arial Unicode MS"/>
                <a:ea typeface="Times New Roman"/>
              </a:rPr>
              <a:t>judaism</a:t>
            </a:r>
            <a:r>
              <a:rPr lang="en-US" dirty="0">
                <a:highlight>
                  <a:srgbClr val="00FFFF"/>
                </a:highlight>
                <a:latin typeface="Arial Unicode MS"/>
                <a:ea typeface="Times New Roman"/>
              </a:rPr>
              <a:t> or </a:t>
            </a:r>
            <a:r>
              <a:rPr lang="en-US" dirty="0" err="1">
                <a:highlight>
                  <a:srgbClr val="00FFFF"/>
                </a:highlight>
                <a:latin typeface="Arial Unicode MS"/>
                <a:ea typeface="Times New Roman"/>
              </a:rPr>
              <a:t>hindu</a:t>
            </a:r>
            <a:r>
              <a:rPr lang="en-US" dirty="0">
                <a:highlight>
                  <a:srgbClr val="00FFFF"/>
                </a:highlight>
                <a:latin typeface="Arial Unicode MS"/>
                <a:ea typeface="Times New Roman"/>
              </a:rPr>
              <a:t>* or </a:t>
            </a:r>
            <a:r>
              <a:rPr lang="en-US" dirty="0" err="1">
                <a:highlight>
                  <a:srgbClr val="00FFFF"/>
                </a:highlight>
                <a:latin typeface="Arial Unicode MS"/>
                <a:ea typeface="Times New Roman"/>
              </a:rPr>
              <a:t>sihk</a:t>
            </a:r>
            <a:r>
              <a:rPr lang="en-US" dirty="0">
                <a:highlight>
                  <a:srgbClr val="00FFFF"/>
                </a:highlight>
                <a:latin typeface="Arial Unicode MS"/>
                <a:ea typeface="Times New Roman"/>
              </a:rPr>
              <a:t>* or </a:t>
            </a:r>
            <a:r>
              <a:rPr lang="en-US" dirty="0" err="1">
                <a:highlight>
                  <a:srgbClr val="00FFFF"/>
                </a:highlight>
                <a:latin typeface="Arial Unicode MS"/>
                <a:ea typeface="Times New Roman"/>
              </a:rPr>
              <a:t>muslim</a:t>
            </a:r>
            <a:r>
              <a:rPr lang="en-US" dirty="0">
                <a:highlight>
                  <a:srgbClr val="00FFFF"/>
                </a:highlight>
                <a:latin typeface="Arial Unicode MS"/>
                <a:ea typeface="Times New Roman"/>
              </a:rPr>
              <a:t>* or </a:t>
            </a:r>
            <a:r>
              <a:rPr lang="en-US" dirty="0" err="1">
                <a:highlight>
                  <a:srgbClr val="00FFFF"/>
                </a:highlight>
                <a:latin typeface="Arial Unicode MS"/>
                <a:ea typeface="Times New Roman"/>
              </a:rPr>
              <a:t>buddh</a:t>
            </a:r>
            <a:r>
              <a:rPr lang="en-US" dirty="0">
                <a:highlight>
                  <a:srgbClr val="00FFFF"/>
                </a:highlight>
                <a:latin typeface="Arial Unicode MS"/>
                <a:ea typeface="Times New Roman"/>
              </a:rPr>
              <a:t>* or </a:t>
            </a:r>
            <a:r>
              <a:rPr lang="en-US" dirty="0" err="1">
                <a:highlight>
                  <a:srgbClr val="00FFFF"/>
                </a:highlight>
                <a:latin typeface="Arial Unicode MS"/>
                <a:ea typeface="Times New Roman"/>
              </a:rPr>
              <a:t>taoism</a:t>
            </a:r>
            <a:r>
              <a:rPr lang="en-US" dirty="0">
                <a:highlight>
                  <a:srgbClr val="00FFFF"/>
                </a:highlight>
                <a:latin typeface="Arial Unicode MS"/>
                <a:ea typeface="Times New Roman"/>
              </a:rPr>
              <a:t> or </a:t>
            </a:r>
            <a:r>
              <a:rPr lang="en-US" dirty="0" err="1">
                <a:highlight>
                  <a:srgbClr val="00FFFF"/>
                </a:highlight>
                <a:latin typeface="Arial Unicode MS"/>
                <a:ea typeface="Times New Roman"/>
              </a:rPr>
              <a:t>shinto</a:t>
            </a:r>
            <a:r>
              <a:rPr lang="en-US" dirty="0">
                <a:highlight>
                  <a:srgbClr val="00FFFF"/>
                </a:highlight>
                <a:latin typeface="Arial Unicode MS"/>
                <a:ea typeface="Times New Roman"/>
              </a:rPr>
              <a:t> or paganism or </a:t>
            </a:r>
            <a:r>
              <a:rPr lang="en-US" dirty="0" err="1">
                <a:highlight>
                  <a:srgbClr val="00FFFF"/>
                </a:highlight>
                <a:latin typeface="Arial Unicode MS"/>
                <a:ea typeface="Times New Roman"/>
              </a:rPr>
              <a:t>rastafari</a:t>
            </a:r>
            <a:r>
              <a:rPr lang="en-US" dirty="0">
                <a:highlight>
                  <a:srgbClr val="00FFFF"/>
                </a:highlight>
                <a:latin typeface="Arial Unicode MS"/>
                <a:ea typeface="Times New Roman"/>
              </a:rPr>
              <a:t>* or </a:t>
            </a:r>
            <a:r>
              <a:rPr lang="en-US" dirty="0" err="1">
                <a:highlight>
                  <a:srgbClr val="00FFFF"/>
                </a:highlight>
                <a:latin typeface="Arial Unicode MS"/>
                <a:ea typeface="Times New Roman"/>
              </a:rPr>
              <a:t>sikh</a:t>
            </a:r>
            <a:r>
              <a:rPr lang="en-US" dirty="0">
                <a:highlight>
                  <a:srgbClr val="00FFFF"/>
                </a:highlight>
                <a:latin typeface="Arial Unicode MS"/>
                <a:ea typeface="Times New Roman"/>
              </a:rPr>
              <a:t>* or </a:t>
            </a:r>
            <a:r>
              <a:rPr lang="en-US" dirty="0" err="1">
                <a:highlight>
                  <a:srgbClr val="00FFFF"/>
                </a:highlight>
                <a:latin typeface="Arial Unicode MS"/>
                <a:ea typeface="Times New Roman"/>
              </a:rPr>
              <a:t>zoroastrianism</a:t>
            </a:r>
            <a:r>
              <a:rPr lang="en-US" dirty="0">
                <a:highlight>
                  <a:srgbClr val="00FFFF"/>
                </a:highlight>
                <a:latin typeface="Arial Unicode MS"/>
                <a:ea typeface="Times New Roman"/>
              </a:rPr>
              <a:t> or humanist).</a:t>
            </a:r>
            <a:r>
              <a:rPr lang="en-US" dirty="0" err="1">
                <a:highlight>
                  <a:srgbClr val="00FFFF"/>
                </a:highlight>
                <a:latin typeface="Arial Unicode MS"/>
                <a:ea typeface="Times New Roman"/>
              </a:rPr>
              <a:t>tw</a:t>
            </a:r>
            <a:r>
              <a:rPr lang="en-US" dirty="0">
                <a:highlight>
                  <a:srgbClr val="00FFFF"/>
                </a:highlight>
                <a:latin typeface="Arial Unicode MS"/>
                <a:ea typeface="Times New Roman"/>
              </a:rPr>
              <a:t>. (25713)</a:t>
            </a:r>
            <a:endParaRPr lang="en-GB" sz="2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highlight>
                  <a:srgbClr val="00FFFF"/>
                </a:highlight>
                <a:latin typeface="Arial Unicode MS"/>
                <a:ea typeface="Times New Roman"/>
              </a:rPr>
              <a:t>10     (</a:t>
            </a:r>
            <a:r>
              <a:rPr lang="en-US" dirty="0" err="1">
                <a:highlight>
                  <a:srgbClr val="00FFFF"/>
                </a:highlight>
                <a:latin typeface="Arial Unicode MS"/>
                <a:ea typeface="Times New Roman"/>
              </a:rPr>
              <a:t>religio</a:t>
            </a:r>
            <a:r>
              <a:rPr lang="en-US" dirty="0">
                <a:highlight>
                  <a:srgbClr val="00FFFF"/>
                </a:highlight>
                <a:latin typeface="Arial Unicode MS"/>
                <a:ea typeface="Times New Roman"/>
              </a:rPr>
              <a:t>* or faith or faiths).</a:t>
            </a:r>
            <a:r>
              <a:rPr lang="en-US" dirty="0" err="1">
                <a:highlight>
                  <a:srgbClr val="00FFFF"/>
                </a:highlight>
                <a:latin typeface="Arial Unicode MS"/>
                <a:ea typeface="Times New Roman"/>
              </a:rPr>
              <a:t>tw</a:t>
            </a:r>
            <a:r>
              <a:rPr lang="en-US" dirty="0">
                <a:highlight>
                  <a:srgbClr val="00FFFF"/>
                </a:highlight>
                <a:latin typeface="Arial Unicode MS"/>
                <a:ea typeface="Times New Roman"/>
              </a:rPr>
              <a:t>. (32321)</a:t>
            </a:r>
            <a:endParaRPr lang="en-GB" sz="2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highlight>
                  <a:srgbClr val="00FFFF"/>
                </a:highlight>
                <a:latin typeface="Arial Unicode MS"/>
                <a:ea typeface="Times New Roman"/>
              </a:rPr>
              <a:t>11     </a:t>
            </a:r>
            <a:r>
              <a:rPr lang="en-US" dirty="0" err="1">
                <a:highlight>
                  <a:srgbClr val="00FFFF"/>
                </a:highlight>
                <a:latin typeface="Arial Unicode MS"/>
                <a:ea typeface="Times New Roman"/>
              </a:rPr>
              <a:t>exp</a:t>
            </a:r>
            <a:r>
              <a:rPr lang="en-US" dirty="0">
                <a:highlight>
                  <a:srgbClr val="00FFFF"/>
                </a:highlight>
                <a:latin typeface="Arial Unicode MS"/>
                <a:ea typeface="Times New Roman"/>
              </a:rPr>
              <a:t> religion/ (60066)</a:t>
            </a:r>
            <a:endParaRPr lang="en-GB" sz="2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highlight>
                  <a:srgbClr val="00FFFF"/>
                </a:highlight>
                <a:latin typeface="Arial Unicode MS"/>
                <a:ea typeface="Times New Roman"/>
              </a:rPr>
              <a:t>12     </a:t>
            </a:r>
            <a:r>
              <a:rPr lang="en-US" dirty="0" err="1">
                <a:highlight>
                  <a:srgbClr val="00FFFF"/>
                </a:highlight>
                <a:latin typeface="Arial Unicode MS"/>
                <a:ea typeface="Times New Roman"/>
              </a:rPr>
              <a:t>exp</a:t>
            </a:r>
            <a:r>
              <a:rPr lang="en-US" dirty="0">
                <a:highlight>
                  <a:srgbClr val="00FFFF"/>
                </a:highlight>
                <a:latin typeface="Arial Unicode MS"/>
                <a:ea typeface="Times New Roman"/>
              </a:rPr>
              <a:t> "religion and psychology"/ (16370)</a:t>
            </a:r>
            <a:endParaRPr lang="en-GB" sz="2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highlight>
                  <a:srgbClr val="00FFFF"/>
                </a:highlight>
                <a:latin typeface="Arial Unicode MS"/>
                <a:ea typeface="Times New Roman"/>
              </a:rPr>
              <a:t>13     or/9-12 [Religions] (91478)</a:t>
            </a:r>
            <a:endParaRPr lang="en-GB" sz="2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highlight>
                  <a:srgbClr val="FF00FF"/>
                </a:highlight>
                <a:latin typeface="Arial Unicode MS"/>
                <a:ea typeface="Times New Roman"/>
              </a:rPr>
              <a:t>14     </a:t>
            </a:r>
            <a:r>
              <a:rPr lang="en-US" dirty="0" err="1">
                <a:highlight>
                  <a:srgbClr val="FF00FF"/>
                </a:highlight>
                <a:latin typeface="Arial Unicode MS"/>
                <a:ea typeface="Times New Roman"/>
              </a:rPr>
              <a:t>exp</a:t>
            </a:r>
            <a:r>
              <a:rPr lang="en-US" dirty="0">
                <a:highlight>
                  <a:srgbClr val="FF00FF"/>
                </a:highlight>
                <a:latin typeface="Arial Unicode MS"/>
                <a:ea typeface="Times New Roman"/>
              </a:rPr>
              <a:t> randomized controlled trial/ (505210)</a:t>
            </a:r>
            <a:endParaRPr lang="en-GB" sz="2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highlight>
                  <a:srgbClr val="FF00FF"/>
                </a:highlight>
                <a:latin typeface="Arial Unicode MS"/>
                <a:ea typeface="Times New Roman"/>
              </a:rPr>
              <a:t>15     </a:t>
            </a:r>
            <a:r>
              <a:rPr lang="en-US" dirty="0" err="1">
                <a:highlight>
                  <a:srgbClr val="FF00FF"/>
                </a:highlight>
                <a:latin typeface="Arial Unicode MS"/>
                <a:ea typeface="Times New Roman"/>
              </a:rPr>
              <a:t>placebo.ab</a:t>
            </a:r>
            <a:r>
              <a:rPr lang="en-US" dirty="0">
                <a:highlight>
                  <a:srgbClr val="FF00FF"/>
                </a:highlight>
                <a:latin typeface="Arial Unicode MS"/>
                <a:ea typeface="Times New Roman"/>
              </a:rPr>
              <a:t>. (189109)</a:t>
            </a:r>
            <a:endParaRPr lang="en-GB" sz="2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highlight>
                  <a:srgbClr val="FF00FF"/>
                </a:highlight>
                <a:latin typeface="Arial Unicode MS"/>
                <a:ea typeface="Times New Roman"/>
              </a:rPr>
              <a:t>16     random*.</a:t>
            </a:r>
            <a:r>
              <a:rPr lang="en-US" dirty="0" err="1">
                <a:highlight>
                  <a:srgbClr val="FF00FF"/>
                </a:highlight>
                <a:latin typeface="Arial Unicode MS"/>
                <a:ea typeface="Times New Roman"/>
              </a:rPr>
              <a:t>tw</a:t>
            </a:r>
            <a:r>
              <a:rPr lang="en-US" dirty="0">
                <a:highlight>
                  <a:srgbClr val="FF00FF"/>
                </a:highlight>
                <a:latin typeface="Arial Unicode MS"/>
                <a:ea typeface="Times New Roman"/>
              </a:rPr>
              <a:t>. (899659)</a:t>
            </a:r>
            <a:endParaRPr lang="en-GB" sz="2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highlight>
                  <a:srgbClr val="FF00FF"/>
                </a:highlight>
                <a:latin typeface="Arial Unicode MS"/>
                <a:ea typeface="Times New Roman"/>
              </a:rPr>
              <a:t>17     </a:t>
            </a:r>
            <a:r>
              <a:rPr lang="en-US" dirty="0" err="1">
                <a:highlight>
                  <a:srgbClr val="FF00FF"/>
                </a:highlight>
                <a:latin typeface="Arial Unicode MS"/>
                <a:ea typeface="Times New Roman"/>
              </a:rPr>
              <a:t>trial.ti</a:t>
            </a:r>
            <a:r>
              <a:rPr lang="en-US" dirty="0">
                <a:highlight>
                  <a:srgbClr val="FF00FF"/>
                </a:highlight>
                <a:latin typeface="Arial Unicode MS"/>
                <a:ea typeface="Times New Roman"/>
              </a:rPr>
              <a:t>. (175352)</a:t>
            </a:r>
            <a:endParaRPr lang="en-GB" sz="2800" dirty="0">
              <a:latin typeface="Times New Roman"/>
              <a:ea typeface="Times New Roman"/>
            </a:endParaRPr>
          </a:p>
          <a:p>
            <a:pPr marL="342900" indent="-342900">
              <a:spcAft>
                <a:spcPts val="0"/>
              </a:spcAft>
              <a:buAutoNum type="arabicPlain" startAt="18"/>
            </a:pPr>
            <a:r>
              <a:rPr lang="en-US" dirty="0" smtClean="0">
                <a:highlight>
                  <a:srgbClr val="FF00FF"/>
                </a:highlight>
                <a:latin typeface="Arial Unicode MS"/>
                <a:ea typeface="Times New Roman"/>
              </a:rPr>
              <a:t>or/14-17 </a:t>
            </a:r>
            <a:r>
              <a:rPr lang="en-US" dirty="0">
                <a:highlight>
                  <a:srgbClr val="FF00FF"/>
                </a:highlight>
                <a:latin typeface="Arial Unicode MS"/>
                <a:ea typeface="Times New Roman"/>
              </a:rPr>
              <a:t>[RCT] (1124845</a:t>
            </a:r>
            <a:r>
              <a:rPr lang="en-US" dirty="0" smtClean="0">
                <a:highlight>
                  <a:srgbClr val="FF00FF"/>
                </a:highlight>
                <a:latin typeface="Arial Unicode MS"/>
                <a:ea typeface="Times New Roman"/>
              </a:rPr>
              <a:t>)</a:t>
            </a:r>
          </a:p>
          <a:p>
            <a:pPr>
              <a:spcAft>
                <a:spcPts val="0"/>
              </a:spcAft>
            </a:pPr>
            <a:r>
              <a:rPr lang="en-US" b="1" dirty="0" smtClean="0">
                <a:highlight>
                  <a:srgbClr val="C0C0C0"/>
                </a:highlight>
                <a:latin typeface="Arial Unicode MS"/>
                <a:ea typeface="Times New Roman"/>
              </a:rPr>
              <a:t>19     </a:t>
            </a:r>
            <a:r>
              <a:rPr lang="en-US" b="1" dirty="0">
                <a:highlight>
                  <a:srgbClr val="C0C0C0"/>
                </a:highlight>
                <a:latin typeface="Arial Unicode MS"/>
                <a:ea typeface="Times New Roman"/>
              </a:rPr>
              <a:t>3 and 8 and 13 and 18 (119)</a:t>
            </a:r>
            <a:endParaRPr lang="en-GB" sz="2800" dirty="0">
              <a:latin typeface="Times New Roman"/>
              <a:ea typeface="Times New Roman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5943"/>
          </a:xfrm>
        </p:spPr>
        <p:txBody>
          <a:bodyPr/>
          <a:lstStyle/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3 Search strategies &amp; databases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363272" cy="54006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Use text words and indexing</a:t>
            </a:r>
          </a:p>
          <a:p>
            <a:r>
              <a:rPr lang="en-GB" dirty="0" smtClean="0"/>
              <a:t>Year or Language limits need a good reason</a:t>
            </a:r>
          </a:p>
          <a:p>
            <a:endParaRPr lang="en-GB" dirty="0" smtClean="0"/>
          </a:p>
          <a:p>
            <a:r>
              <a:rPr lang="en-GB" dirty="0" smtClean="0"/>
              <a:t>Choose several databases</a:t>
            </a:r>
            <a:endParaRPr lang="en-GB" baseline="30000" dirty="0" smtClean="0"/>
          </a:p>
          <a:p>
            <a:pPr lvl="1"/>
            <a:r>
              <a:rPr lang="en-GB" b="1" dirty="0" smtClean="0"/>
              <a:t>Not just MEDLINE</a:t>
            </a:r>
          </a:p>
          <a:p>
            <a:pPr lvl="1"/>
            <a:r>
              <a:rPr lang="en-GB" dirty="0" smtClean="0"/>
              <a:t>Grey literature</a:t>
            </a:r>
          </a:p>
          <a:p>
            <a:pPr lvl="1"/>
            <a:r>
              <a:rPr lang="en-GB" dirty="0" smtClean="0"/>
              <a:t>Ongoing research</a:t>
            </a:r>
          </a:p>
          <a:p>
            <a:pPr lvl="1"/>
            <a:r>
              <a:rPr lang="en-GB" dirty="0" smtClean="0"/>
              <a:t>Google?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Translate searches to different databases</a:t>
            </a:r>
          </a:p>
          <a:p>
            <a:endParaRPr lang="en-GB" dirty="0" smtClean="0"/>
          </a:p>
          <a:p>
            <a:r>
              <a:rPr lang="en-GB" dirty="0" smtClean="0"/>
              <a:t>How many records? When to stop?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LIHS Mini Master Class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1647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4 Managing 1000’s records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013488" cy="552472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Use reference management software</a:t>
            </a:r>
          </a:p>
          <a:p>
            <a:endParaRPr lang="en-GB" baseline="30000" dirty="0" smtClean="0"/>
          </a:p>
          <a:p>
            <a:pPr lvl="1"/>
            <a:r>
              <a:rPr lang="en-GB" dirty="0" smtClean="0"/>
              <a:t>Remove duplicates</a:t>
            </a:r>
          </a:p>
          <a:p>
            <a:pPr lvl="1"/>
            <a:r>
              <a:rPr lang="en-GB" dirty="0" smtClean="0"/>
              <a:t>View abstracts</a:t>
            </a:r>
          </a:p>
          <a:p>
            <a:pPr lvl="1"/>
            <a:r>
              <a:rPr lang="en-GB" dirty="0" smtClean="0"/>
              <a:t>Sort screened studies</a:t>
            </a:r>
          </a:p>
          <a:p>
            <a:pPr lvl="1"/>
            <a:r>
              <a:rPr lang="en-GB" dirty="0" smtClean="0"/>
              <a:t>Keep all PDFs, abstracts and coding together</a:t>
            </a:r>
          </a:p>
          <a:p>
            <a:pPr lvl="1"/>
            <a:r>
              <a:rPr lang="en-GB" dirty="0" smtClean="0"/>
              <a:t>E.g. EndNote, Mendeley, </a:t>
            </a:r>
            <a:r>
              <a:rPr lang="en-GB" dirty="0" err="1" smtClean="0"/>
              <a:t>Zotero</a:t>
            </a:r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smtClean="0"/>
              <a:t>Move </a:t>
            </a:r>
            <a:r>
              <a:rPr lang="en-GB" dirty="0" err="1" smtClean="0"/>
              <a:t>deduplicated</a:t>
            </a:r>
            <a:r>
              <a:rPr lang="en-GB" dirty="0" smtClean="0"/>
              <a:t>, high quality refs into review-writing software:</a:t>
            </a:r>
          </a:p>
          <a:p>
            <a:pPr marL="457200" lvl="1" indent="0">
              <a:buNone/>
            </a:pPr>
            <a:r>
              <a:rPr lang="en-GB" dirty="0" smtClean="0"/>
              <a:t>e.g. Covariance, RevMan, EPPI-reviewer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LIHS Mini Master Class</a:t>
            </a:r>
            <a:endParaRPr lang="en-GB"/>
          </a:p>
        </p:txBody>
      </p:sp>
      <p:pic>
        <p:nvPicPr>
          <p:cNvPr id="2055" name="Picture 7" descr="C:\Documents and Settings\medjmwr\Local Settings\Temporary Internet Files\Content.IE5\K56RSHMJ\MC91021634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7232" y="1124744"/>
            <a:ext cx="2427672" cy="205665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532440" y="24928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5 Further searches. Reporting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61248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Search reference lists of included studies</a:t>
            </a:r>
          </a:p>
          <a:p>
            <a:endParaRPr lang="en-GB" dirty="0" smtClean="0"/>
          </a:p>
          <a:p>
            <a:r>
              <a:rPr lang="en-GB" dirty="0" smtClean="0"/>
              <a:t>Citation snowballing, who cites who?</a:t>
            </a:r>
          </a:p>
          <a:p>
            <a:pPr lvl="1"/>
            <a:r>
              <a:rPr lang="en-GB" dirty="0" smtClean="0"/>
              <a:t>Web of Science Citation search, Google Scholar, Scopus</a:t>
            </a:r>
          </a:p>
          <a:p>
            <a:pPr lvl="1"/>
            <a:r>
              <a:rPr lang="en-GB" dirty="0" smtClean="0"/>
              <a:t>Update searches</a:t>
            </a:r>
          </a:p>
          <a:p>
            <a:endParaRPr lang="en-GB" dirty="0" smtClean="0"/>
          </a:p>
          <a:p>
            <a:r>
              <a:rPr lang="en-GB" dirty="0" smtClean="0"/>
              <a:t>Reporting </a:t>
            </a:r>
          </a:p>
          <a:p>
            <a:pPr lvl="1"/>
            <a:r>
              <a:rPr lang="en-GB" dirty="0" smtClean="0"/>
              <a:t>What you searched</a:t>
            </a:r>
          </a:p>
          <a:p>
            <a:pPr lvl="1"/>
            <a:r>
              <a:rPr lang="en-GB" dirty="0" smtClean="0"/>
              <a:t>When you searched</a:t>
            </a:r>
          </a:p>
          <a:p>
            <a:pPr lvl="1"/>
            <a:r>
              <a:rPr lang="en-GB" dirty="0" smtClean="0"/>
              <a:t>What you found</a:t>
            </a:r>
          </a:p>
          <a:p>
            <a:pPr lvl="1"/>
            <a:r>
              <a:rPr lang="en-GB" dirty="0" smtClean="0"/>
              <a:t>PRISMA </a:t>
            </a:r>
            <a:r>
              <a:rPr lang="en-GB" dirty="0" smtClean="0"/>
              <a:t>guidelines </a:t>
            </a: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LIHS Mini Master Class</a:t>
            </a:r>
            <a:endParaRPr lang="en-GB"/>
          </a:p>
        </p:txBody>
      </p:sp>
      <p:pic>
        <p:nvPicPr>
          <p:cNvPr id="1026" name="Picture 2" descr="C:\Users\medjmwr\AppData\Local\Microsoft\Windows\Temporary Internet Files\Content.IE5\UWC4ECLY\19%20%282%29_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189" y="3789040"/>
            <a:ext cx="381000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7799"/>
            <a:ext cx="2314600" cy="221603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PRISMA Search Diagram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LIHS Mini Master Class</a:t>
            </a:r>
            <a:endParaRPr lang="en-GB"/>
          </a:p>
        </p:txBody>
      </p:sp>
      <p:pic>
        <p:nvPicPr>
          <p:cNvPr id="5" name="Picture 2" descr="http://www.mrc-bsu.cam.ac.uk/cochrane/handbook/image5.gif"/>
          <p:cNvPicPr>
            <a:picLocks noChangeAspect="1" noChangeArrowheads="1"/>
          </p:cNvPicPr>
          <p:nvPr/>
        </p:nvPicPr>
        <p:blipFill rotWithShape="1">
          <a:blip r:embed="rId3" cstate="print"/>
          <a:srcRect b="10346"/>
          <a:stretch/>
        </p:blipFill>
        <p:spPr bwMode="auto">
          <a:xfrm>
            <a:off x="2369758" y="76590"/>
            <a:ext cx="5514610" cy="660170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839986" y="6459072"/>
            <a:ext cx="3229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Cochrane Handbook Figure 11.2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1246</Words>
  <Application>Microsoft Office PowerPoint</Application>
  <PresentationFormat>On-screen Show (4:3)</PresentationFormat>
  <Paragraphs>191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Systematic Review Searching: an overview</vt:lpstr>
      <vt:lpstr>Frequently asked questions</vt:lpstr>
      <vt:lpstr>Systematic review search aims</vt:lpstr>
      <vt:lpstr>1 – Structure your search to fit your ‘well formulated’ research question</vt:lpstr>
      <vt:lpstr>2. Design a strategy</vt:lpstr>
      <vt:lpstr>3 Search strategies &amp; databases</vt:lpstr>
      <vt:lpstr>4 Managing 1000’s records</vt:lpstr>
      <vt:lpstr>5 Further searches. Reporting</vt:lpstr>
      <vt:lpstr>PRISMA Search Diagram</vt:lpstr>
      <vt:lpstr>Conventional vs mixed methods reviews search processes</vt:lpstr>
      <vt:lpstr>Further search help.... </vt:lpstr>
      <vt:lpstr>Links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Systematic Review Searching: an overview</dc:title>
  <dc:creator>Judy Wright</dc:creator>
  <cp:lastModifiedBy>medjmwr</cp:lastModifiedBy>
  <cp:revision>55</cp:revision>
  <cp:lastPrinted>2016-04-19T15:28:10Z</cp:lastPrinted>
  <dcterms:created xsi:type="dcterms:W3CDTF">2012-10-07T17:08:36Z</dcterms:created>
  <dcterms:modified xsi:type="dcterms:W3CDTF">2017-11-22T20:38:53Z</dcterms:modified>
</cp:coreProperties>
</file>