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5" r:id="rId4"/>
    <p:sldId id="258" r:id="rId5"/>
    <p:sldId id="260" r:id="rId6"/>
    <p:sldId id="261" r:id="rId7"/>
    <p:sldId id="263" r:id="rId8"/>
    <p:sldId id="266" r:id="rId9"/>
    <p:sldId id="267" r:id="rId10"/>
    <p:sldId id="264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107" d="100"/>
          <a:sy n="107" d="100"/>
        </p:scale>
        <p:origin x="-9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52B70-790B-4ADF-9279-72DA95D71CC0}" type="datetimeFigureOut">
              <a:rPr lang="en-GB" smtClean="0"/>
              <a:pPr/>
              <a:t>23/07/2014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3442C-4E3F-4751-8E5D-4F444DEFA0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253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3442C-4E3F-4751-8E5D-4F444DEFA0CA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86E7-F7C3-4E0A-AE41-94CDAA503ED7}" type="datetime1">
              <a:rPr lang="en-US" smtClean="0"/>
              <a:pPr/>
              <a:t>7/23/2014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484D-4FCC-45AB-995C-94FECA343C3B}" type="datetime1">
              <a:rPr lang="en-US" smtClean="0"/>
              <a:pPr/>
              <a:t>7/23/2014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BF7D1-2226-4B7C-9F45-4621B566085C}" type="datetime1">
              <a:rPr lang="en-US" smtClean="0"/>
              <a:pPr/>
              <a:t>7/23/2014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2128-1983-490D-80B1-268C1BFBCC2E}" type="datetime1">
              <a:rPr lang="en-US" smtClean="0"/>
              <a:pPr/>
              <a:t>7/23/2014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1F6B-03C8-47BD-836E-05B41F685766}" type="datetime1">
              <a:rPr lang="en-US" smtClean="0"/>
              <a:pPr/>
              <a:t>7/23/2014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F14E-DF87-4115-9267-C6A7A852E291}" type="datetime1">
              <a:rPr lang="en-US" smtClean="0"/>
              <a:pPr/>
              <a:t>7/23/2014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AB4B-2A5E-45EA-AA6F-7E37B9B7E9A8}" type="datetime1">
              <a:rPr lang="en-US" smtClean="0"/>
              <a:pPr/>
              <a:t>7/23/2014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B07A-D8D6-4D6D-A87A-95B02B836B8F}" type="datetime1">
              <a:rPr lang="en-US" smtClean="0"/>
              <a:pPr/>
              <a:t>7/23/2014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0293-F069-4FC1-896B-085C93B27E27}" type="datetime1">
              <a:rPr lang="en-US" smtClean="0"/>
              <a:pPr/>
              <a:t>7/23/2014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42F4-AECA-4558-AFC0-8600D92C896E}" type="datetime1">
              <a:rPr lang="en-US" smtClean="0"/>
              <a:pPr/>
              <a:t>7/23/2014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7B05-F50A-4C35-AF23-AF58BD15AB56}" type="datetime1">
              <a:rPr lang="en-US" smtClean="0"/>
              <a:pPr/>
              <a:t>7/23/2014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DF28D-480E-4A70-86ED-031286A7ADCA}" type="datetime1">
              <a:rPr lang="en-US" smtClean="0"/>
              <a:pPr/>
              <a:t>7/23/2014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8D163-8FEE-4B6A-977D-600E3843C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creativecommons.org/licenses/by-nc/4.0/" TargetMode="Externa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deley.com/" TargetMode="External"/><Relationship Id="rId2" Type="http://schemas.openxmlformats.org/officeDocument/2006/relationships/hyperlink" Target="http://download.mendeley.com/Getting_Started_Guid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qRiAIaqdAO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deley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391023"/>
            <a:ext cx="8352928" cy="1470025"/>
          </a:xfrm>
        </p:spPr>
        <p:txBody>
          <a:bodyPr>
            <a:normAutofit/>
          </a:bodyPr>
          <a:lstStyle/>
          <a:p>
            <a:r>
              <a:rPr lang="en-GB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Mendeley</a:t>
            </a:r>
            <a:r>
              <a:rPr lang="en-GB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Magic – Managing Your PDFs</a:t>
            </a:r>
            <a:endParaRPr lang="en-GB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file-icon-pd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3540" y="3861048"/>
            <a:ext cx="909893" cy="9361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99792" y="620688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accent4">
                    <a:lumMod val="75000"/>
                  </a:schemeClr>
                </a:solidFill>
              </a:rPr>
              <a:t>LIHS Mini Master Class</a:t>
            </a:r>
            <a:endParaRPr lang="en-GB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501317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             </a:t>
            </a:r>
            <a:r>
              <a:rPr lang="en-GB" dirty="0" err="1" smtClean="0"/>
              <a:t>Kirstine</a:t>
            </a:r>
            <a:r>
              <a:rPr lang="en-GB" dirty="0" smtClean="0"/>
              <a:t> </a:t>
            </a:r>
            <a:r>
              <a:rPr lang="en-GB" dirty="0" err="1" smtClean="0"/>
              <a:t>McDermid</a:t>
            </a:r>
            <a:r>
              <a:rPr lang="en-GB" dirty="0" smtClean="0"/>
              <a:t> &amp; Judy Wright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26209" t="7874" r="56811" b="84907"/>
          <a:stretch>
            <a:fillRect/>
          </a:stretch>
        </p:blipFill>
        <p:spPr bwMode="auto">
          <a:xfrm>
            <a:off x="4067944" y="3861048"/>
            <a:ext cx="3312368" cy="792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48" y="703608"/>
            <a:ext cx="1728192" cy="11521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7543" y="6266800"/>
            <a:ext cx="6768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Judy Wright &amp; Kirstine McDermid © </a:t>
            </a:r>
            <a:r>
              <a:rPr lang="en-GB" sz="1200" dirty="0"/>
              <a:t>University of Leeds 2014. </a:t>
            </a:r>
            <a:r>
              <a:rPr lang="en-US" sz="1200" dirty="0"/>
              <a:t>This work is made available for reuse under the terms of the </a:t>
            </a:r>
            <a:r>
              <a:rPr lang="en-US" sz="1200" u="sng" dirty="0">
                <a:hlinkClick r:id="rId5"/>
              </a:rPr>
              <a:t>Creative Commons Attribution-</a:t>
            </a:r>
            <a:r>
              <a:rPr lang="en-US" sz="1200" u="sng" dirty="0" err="1">
                <a:hlinkClick r:id="rId5"/>
              </a:rPr>
              <a:t>NonCommercial</a:t>
            </a:r>
            <a:r>
              <a:rPr lang="en-US" sz="1200" u="sng" dirty="0">
                <a:hlinkClick r:id="rId5"/>
              </a:rPr>
              <a:t>-</a:t>
            </a:r>
            <a:r>
              <a:rPr lang="en-US" sz="1200" u="sng" dirty="0" err="1">
                <a:hlinkClick r:id="rId5"/>
              </a:rPr>
              <a:t>ShareAlike</a:t>
            </a:r>
            <a:r>
              <a:rPr lang="en-US" sz="1200" u="sng" dirty="0">
                <a:hlinkClick r:id="rId5"/>
              </a:rPr>
              <a:t> 4.0 International</a:t>
            </a:r>
            <a:r>
              <a:rPr lang="en-US" sz="1200" dirty="0"/>
              <a:t> </a:t>
            </a:r>
            <a:r>
              <a:rPr lang="en-US" sz="1200" dirty="0" err="1"/>
              <a:t>Licence</a:t>
            </a:r>
            <a:r>
              <a:rPr lang="en-US" sz="1200" dirty="0" smtClean="0"/>
              <a:t>.</a:t>
            </a:r>
            <a:endParaRPr lang="en-GB" sz="1200" dirty="0"/>
          </a:p>
        </p:txBody>
      </p:sp>
      <p:pic>
        <p:nvPicPr>
          <p:cNvPr id="12" name="Picture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6335400"/>
            <a:ext cx="1116965" cy="3930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4413" y="1855738"/>
            <a:ext cx="1981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© </a:t>
            </a:r>
            <a:r>
              <a:rPr lang="en-GB" sz="1000" dirty="0" err="1" smtClean="0"/>
              <a:t>Alexandru</a:t>
            </a:r>
            <a:r>
              <a:rPr lang="en-GB" sz="1000" dirty="0" smtClean="0"/>
              <a:t> </a:t>
            </a:r>
            <a:r>
              <a:rPr lang="en-GB" sz="1000" dirty="0" err="1" smtClean="0"/>
              <a:t>Nicusor</a:t>
            </a:r>
            <a:r>
              <a:rPr lang="en-GB" sz="1000" dirty="0" smtClean="0"/>
              <a:t> </a:t>
            </a:r>
            <a:r>
              <a:rPr lang="en-GB" sz="1000" dirty="0" err="1" smtClean="0"/>
              <a:t>Matei</a:t>
            </a:r>
            <a:r>
              <a:rPr lang="en-GB" sz="1000" dirty="0" smtClean="0"/>
              <a:t>  </a:t>
            </a:r>
            <a:r>
              <a:rPr lang="en-GB" sz="1000" dirty="0"/>
              <a:t>2013 CC BY-NC-ND 2.0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Help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1800" dirty="0" smtClean="0">
              <a:latin typeface="Arial" pitchFamily="34" charset="0"/>
              <a:cs typeface="Arial" pitchFamily="34" charset="0"/>
              <a:hlinkClick r:id="rId2"/>
            </a:endParaRPr>
          </a:p>
          <a:p>
            <a:pPr>
              <a:buNone/>
            </a:pPr>
            <a:r>
              <a:rPr lang="en-GB" sz="1800" dirty="0" smtClean="0">
                <a:latin typeface="Arial" pitchFamily="34" charset="0"/>
                <a:cs typeface="Arial" pitchFamily="34" charset="0"/>
                <a:hlinkClick r:id="rId2"/>
              </a:rPr>
              <a:t>http://download.mendeley.com/Getting_Started_Guide.pdf</a:t>
            </a: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1800" dirty="0" smtClean="0">
                <a:latin typeface="Arial" pitchFamily="34" charset="0"/>
                <a:cs typeface="Arial" pitchFamily="34" charset="0"/>
                <a:hlinkClick r:id="rId3"/>
              </a:rPr>
              <a:t>http://www.mendeley.com/</a:t>
            </a: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1800" dirty="0" smtClean="0">
                <a:latin typeface="Arial" pitchFamily="34" charset="0"/>
                <a:cs typeface="Arial" pitchFamily="34" charset="0"/>
                <a:hlinkClick r:id="rId4"/>
              </a:rPr>
              <a:t>http://www.youtube.com/watch?v=qRiAIaqdAOg</a:t>
            </a: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What is </a:t>
            </a:r>
            <a:r>
              <a:rPr lang="en-GB" dirty="0" err="1" smtClean="0">
                <a:solidFill>
                  <a:schemeClr val="accent2">
                    <a:lumMod val="50000"/>
                  </a:schemeClr>
                </a:solidFill>
              </a:rPr>
              <a:t>Mendeley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Free reference management system</a:t>
            </a:r>
          </a:p>
          <a:p>
            <a:r>
              <a:rPr lang="en-GB" dirty="0" smtClean="0"/>
              <a:t>Enables you to organise your PDFs and references</a:t>
            </a:r>
          </a:p>
          <a:p>
            <a:r>
              <a:rPr lang="en-GB" dirty="0" smtClean="0"/>
              <a:t>Creates more accurate records of PDFs than End Note</a:t>
            </a:r>
          </a:p>
          <a:p>
            <a:r>
              <a:rPr lang="en-GB" dirty="0" smtClean="0"/>
              <a:t>Can annotate PDFs – highlight and comment</a:t>
            </a:r>
          </a:p>
          <a:p>
            <a:r>
              <a:rPr lang="en-GB" dirty="0" smtClean="0"/>
              <a:t>Insert citations into Word docs</a:t>
            </a:r>
          </a:p>
          <a:p>
            <a:r>
              <a:rPr lang="en-GB" dirty="0" smtClean="0"/>
              <a:t>In the cloud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i="1" dirty="0" smtClean="0"/>
              <a:t>Note: </a:t>
            </a:r>
            <a:r>
              <a:rPr lang="en-GB" dirty="0" smtClean="0"/>
              <a:t>Contact ISS helpdesk to get it installed on your work PC if you do not have administrator rights</a:t>
            </a:r>
          </a:p>
          <a:p>
            <a:pPr marL="0" indent="0"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dirty="0" smtClean="0">
                <a:hlinkClick r:id="rId3"/>
              </a:rPr>
              <a:t>www.mendeley.com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26209" t="7218" r="29313" b="46188"/>
          <a:stretch>
            <a:fillRect/>
          </a:stretch>
        </p:blipFill>
        <p:spPr bwMode="auto">
          <a:xfrm>
            <a:off x="107504" y="1340768"/>
            <a:ext cx="8920863" cy="5256584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Importing your PDFS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Countless papers?</a:t>
            </a:r>
          </a:p>
          <a:p>
            <a:r>
              <a:rPr lang="en-GB" dirty="0" smtClean="0"/>
              <a:t>Create a folder to store all your PDFS.</a:t>
            </a:r>
          </a:p>
          <a:p>
            <a:r>
              <a:rPr lang="en-GB" dirty="0" smtClean="0"/>
              <a:t>You may want to save the folder to your desktop for easy accessibility. </a:t>
            </a:r>
          </a:p>
        </p:txBody>
      </p:sp>
      <p:pic>
        <p:nvPicPr>
          <p:cNvPr id="4" name="Picture 3" descr="Lemonade_Jo_p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628800"/>
            <a:ext cx="2381250" cy="5143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7784" y="3501008"/>
            <a:ext cx="3816424" cy="33569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Add documents:</a:t>
            </a:r>
          </a:p>
          <a:p>
            <a:r>
              <a:rPr lang="en-GB" dirty="0" smtClean="0"/>
              <a:t>Add files</a:t>
            </a:r>
          </a:p>
          <a:p>
            <a:r>
              <a:rPr lang="en-GB" dirty="0" smtClean="0"/>
              <a:t>Add folder</a:t>
            </a:r>
          </a:p>
          <a:p>
            <a:r>
              <a:rPr lang="en-GB" dirty="0" smtClean="0"/>
              <a:t>Watch folder</a:t>
            </a:r>
          </a:p>
          <a:p>
            <a:r>
              <a:rPr lang="en-GB" dirty="0" smtClean="0"/>
              <a:t>Drag and drop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r="60294" b="82104"/>
          <a:stretch>
            <a:fillRect/>
          </a:stretch>
        </p:blipFill>
        <p:spPr bwMode="auto">
          <a:xfrm>
            <a:off x="1547664" y="1124744"/>
            <a:ext cx="5795179" cy="2088232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16632"/>
            <a:ext cx="5902325" cy="954087"/>
          </a:xfrm>
        </p:spPr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Adding PDFs</a:t>
            </a:r>
          </a:p>
        </p:txBody>
      </p:sp>
      <p:sp>
        <p:nvSpPr>
          <p:cNvPr id="8" name="Oval 7"/>
          <p:cNvSpPr/>
          <p:nvPr/>
        </p:nvSpPr>
        <p:spPr>
          <a:xfrm>
            <a:off x="1259632" y="2348880"/>
            <a:ext cx="2016224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Verify any missing data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Click on records to see if there are any fields missing such as journal titles.</a:t>
            </a:r>
          </a:p>
          <a:p>
            <a:r>
              <a:rPr lang="en-GB" dirty="0" smtClean="0"/>
              <a:t>Open the PDF to find missing data or search Google Scholar. </a:t>
            </a:r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Export into End Note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GB" dirty="0" smtClean="0"/>
              <a:t>Select records you want to import into Endnote (using CTRL key and mouse click or CTRL-A for all)</a:t>
            </a:r>
          </a:p>
          <a:p>
            <a:r>
              <a:rPr lang="en-GB" dirty="0" smtClean="0"/>
              <a:t>In the top menu bar go to FILE &gt; EXPORT</a:t>
            </a:r>
          </a:p>
          <a:p>
            <a:r>
              <a:rPr lang="en-GB" dirty="0" smtClean="0"/>
              <a:t>Save the file as a .RIS file</a:t>
            </a:r>
          </a:p>
          <a:p>
            <a:r>
              <a:rPr lang="en-GB" dirty="0" smtClean="0"/>
              <a:t>Open the </a:t>
            </a:r>
            <a:r>
              <a:rPr lang="en-GB" dirty="0" err="1" smtClean="0"/>
              <a:t>EndNote</a:t>
            </a:r>
            <a:r>
              <a:rPr lang="en-GB" dirty="0" smtClean="0"/>
              <a:t> library you’d like to put your references into</a:t>
            </a:r>
          </a:p>
          <a:p>
            <a:r>
              <a:rPr lang="en-GB" dirty="0" smtClean="0"/>
              <a:t>From top menu bar select FILE &gt; Import &gt; File</a:t>
            </a:r>
          </a:p>
          <a:p>
            <a:pPr lvl="0"/>
            <a:r>
              <a:rPr lang="en-GB" dirty="0" smtClean="0"/>
              <a:t>Use the Reference Manager (RIS) import filter</a:t>
            </a:r>
          </a:p>
          <a:p>
            <a:endParaRPr lang="en-GB" dirty="0" smtClean="0"/>
          </a:p>
          <a:p>
            <a:pPr lvl="0"/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Importing references from websites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7316" t="49875" r="42710" b="17313"/>
          <a:stretch>
            <a:fillRect/>
          </a:stretch>
        </p:blipFill>
        <p:spPr bwMode="auto">
          <a:xfrm>
            <a:off x="1763688" y="2276872"/>
            <a:ext cx="7272808" cy="4478212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0705" t="7218" r="74530" b="75720"/>
          <a:stretch>
            <a:fillRect/>
          </a:stretch>
        </p:blipFill>
        <p:spPr bwMode="auto">
          <a:xfrm>
            <a:off x="107504" y="980728"/>
            <a:ext cx="2880320" cy="1872208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2555776" y="1340768"/>
            <a:ext cx="1656184" cy="504056"/>
          </a:xfrm>
          <a:prstGeom prst="straightConnector1">
            <a:avLst/>
          </a:prstGeom>
          <a:ln w="127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dirty="0" smtClean="0"/>
              <a:t>Importing from Ovid MEDLINE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3189" t="3937" r="9193" b="34376"/>
          <a:stretch>
            <a:fillRect/>
          </a:stretch>
        </p:blipFill>
        <p:spPr bwMode="auto">
          <a:xfrm>
            <a:off x="755576" y="1196752"/>
            <a:ext cx="7560840" cy="5509449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619672" y="1412776"/>
            <a:ext cx="21602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218</TotalTime>
  <Words>264</Words>
  <Application>Microsoft Office PowerPoint</Application>
  <PresentationFormat>On-screen Show (4:3)</PresentationFormat>
  <Paragraphs>53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Blank</vt:lpstr>
      <vt:lpstr>Mendeley Magic – Managing Your PDFs</vt:lpstr>
      <vt:lpstr>What is Mendeley?</vt:lpstr>
      <vt:lpstr>www.mendeley.com </vt:lpstr>
      <vt:lpstr>Importing your PDFS </vt:lpstr>
      <vt:lpstr>Adding PDFs</vt:lpstr>
      <vt:lpstr>Verify any missing data</vt:lpstr>
      <vt:lpstr>Export into End Note</vt:lpstr>
      <vt:lpstr>Importing references from websites</vt:lpstr>
      <vt:lpstr>Importing from Ovid MEDLINE</vt:lpstr>
      <vt:lpstr>Further Help</vt:lpstr>
    </vt:vector>
  </TitlesOfParts>
  <Company>University of Leeds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Mendeley Magic – Managing your pdfs</dc:title>
  <dc:creator>Kirstine McDermid</dc:creator>
  <cp:lastModifiedBy>Kirstine McDermid</cp:lastModifiedBy>
  <cp:revision>33</cp:revision>
  <dcterms:created xsi:type="dcterms:W3CDTF">2012-10-05T13:38:48Z</dcterms:created>
  <dcterms:modified xsi:type="dcterms:W3CDTF">2014-07-23T12:23:40Z</dcterms:modified>
</cp:coreProperties>
</file>