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9" r:id="rId4"/>
    <p:sldId id="277" r:id="rId5"/>
    <p:sldId id="270" r:id="rId6"/>
    <p:sldId id="271" r:id="rId7"/>
    <p:sldId id="272" r:id="rId8"/>
    <p:sldId id="273" r:id="rId9"/>
    <p:sldId id="274" r:id="rId10"/>
    <p:sldId id="275" r:id="rId11"/>
    <p:sldId id="283" r:id="rId12"/>
    <p:sldId id="282" r:id="rId13"/>
    <p:sldId id="266" r:id="rId14"/>
    <p:sldId id="267" r:id="rId15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12"/>
        <p:sld r:id="rId13"/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70" autoAdjust="0"/>
  </p:normalViewPr>
  <p:slideViewPr>
    <p:cSldViewPr>
      <p:cViewPr varScale="1">
        <p:scale>
          <a:sx n="70" d="100"/>
          <a:sy n="70" d="100"/>
        </p:scale>
        <p:origin x="-20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06B21-9059-4BA3-A5B3-C330F883776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E1C449-B437-46C8-AA52-147C889AFAC0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Binge drinking</a:t>
          </a:r>
          <a:endParaRPr lang="en-AU" dirty="0">
            <a:solidFill>
              <a:schemeClr val="bg1"/>
            </a:solidFill>
          </a:endParaRPr>
        </a:p>
      </dgm:t>
    </dgm:pt>
    <dgm:pt modelId="{5F2FDB1E-581D-4C47-B14E-0842069E5DD4}" type="parTrans" cxnId="{CD57F4B3-678A-42B6-A819-1FA54553A9A4}">
      <dgm:prSet/>
      <dgm:spPr/>
      <dgm:t>
        <a:bodyPr/>
        <a:lstStyle/>
        <a:p>
          <a:endParaRPr lang="en-GB"/>
        </a:p>
      </dgm:t>
    </dgm:pt>
    <dgm:pt modelId="{4C6E1A52-5C50-4331-A04E-B9418C9B2E84}" type="sibTrans" cxnId="{CD57F4B3-678A-42B6-A819-1FA54553A9A4}">
      <dgm:prSet/>
      <dgm:spPr/>
      <dgm:t>
        <a:bodyPr/>
        <a:lstStyle/>
        <a:p>
          <a:endParaRPr lang="en-GB"/>
        </a:p>
      </dgm:t>
    </dgm:pt>
    <dgm:pt modelId="{A306E5BE-9450-4A4D-B34A-CABC1588E4B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Students</a:t>
          </a:r>
          <a:endParaRPr lang="en-AU" dirty="0">
            <a:solidFill>
              <a:schemeClr val="bg1"/>
            </a:solidFill>
          </a:endParaRPr>
        </a:p>
      </dgm:t>
    </dgm:pt>
    <dgm:pt modelId="{236352E6-9CC6-4918-97AF-7830DC24454D}" type="sibTrans" cxnId="{733E4B90-CB11-440B-81CF-276AD2D59D02}">
      <dgm:prSet/>
      <dgm:spPr/>
      <dgm:t>
        <a:bodyPr/>
        <a:lstStyle/>
        <a:p>
          <a:endParaRPr lang="en-AU"/>
        </a:p>
      </dgm:t>
    </dgm:pt>
    <dgm:pt modelId="{681F602F-9719-4D60-A8B9-6B06BBCD5BF8}" type="parTrans" cxnId="{733E4B90-CB11-440B-81CF-276AD2D59D02}">
      <dgm:prSet/>
      <dgm:spPr/>
      <dgm:t>
        <a:bodyPr/>
        <a:lstStyle/>
        <a:p>
          <a:endParaRPr lang="en-AU"/>
        </a:p>
      </dgm:t>
    </dgm:pt>
    <dgm:pt modelId="{5EF22414-51D3-41CC-B606-465AC9A27734}" type="pres">
      <dgm:prSet presAssocID="{D9106B21-9059-4BA3-A5B3-C330F88377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A43260-19E0-4B7D-856B-E3BF2F360AF6}" type="pres">
      <dgm:prSet presAssocID="{A306E5BE-9450-4A4D-B34A-CABC1588E4B3}" presName="circ1" presStyleLbl="vennNode1" presStyleIdx="0" presStyleCnt="2"/>
      <dgm:spPr/>
      <dgm:t>
        <a:bodyPr/>
        <a:lstStyle/>
        <a:p>
          <a:endParaRPr lang="en-AU"/>
        </a:p>
      </dgm:t>
    </dgm:pt>
    <dgm:pt modelId="{E14306D8-9360-4251-B3DD-C872C413FA83}" type="pres">
      <dgm:prSet presAssocID="{A306E5BE-9450-4A4D-B34A-CABC1588E4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5A5DFF-FEDC-40D1-B24D-BCD1ED48D492}" type="pres">
      <dgm:prSet presAssocID="{8BE1C449-B437-46C8-AA52-147C889AFAC0}" presName="circ2" presStyleLbl="vennNode1" presStyleIdx="1" presStyleCnt="2" custLinFactNeighborX="7489" custLinFactNeighborY="700"/>
      <dgm:spPr/>
      <dgm:t>
        <a:bodyPr/>
        <a:lstStyle/>
        <a:p>
          <a:endParaRPr lang="en-GB"/>
        </a:p>
      </dgm:t>
    </dgm:pt>
    <dgm:pt modelId="{316C54D3-F96D-46BB-89D6-27A8834FD909}" type="pres">
      <dgm:prSet presAssocID="{8BE1C449-B437-46C8-AA52-147C889AFAC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6C0034-223D-4D2E-9C07-C32EA971A362}" type="presOf" srcId="{8BE1C449-B437-46C8-AA52-147C889AFAC0}" destId="{316C54D3-F96D-46BB-89D6-27A8834FD909}" srcOrd="1" destOrd="0" presId="urn:microsoft.com/office/officeart/2005/8/layout/venn1"/>
    <dgm:cxn modelId="{CD57F4B3-678A-42B6-A819-1FA54553A9A4}" srcId="{D9106B21-9059-4BA3-A5B3-C330F8837769}" destId="{8BE1C449-B437-46C8-AA52-147C889AFAC0}" srcOrd="1" destOrd="0" parTransId="{5F2FDB1E-581D-4C47-B14E-0842069E5DD4}" sibTransId="{4C6E1A52-5C50-4331-A04E-B9418C9B2E84}"/>
    <dgm:cxn modelId="{7EEB5F3F-44CA-48EB-BF99-EF20A864140E}" type="presOf" srcId="{D9106B21-9059-4BA3-A5B3-C330F8837769}" destId="{5EF22414-51D3-41CC-B606-465AC9A27734}" srcOrd="0" destOrd="0" presId="urn:microsoft.com/office/officeart/2005/8/layout/venn1"/>
    <dgm:cxn modelId="{A17647CC-7EDE-4917-A6B2-7C0818296527}" type="presOf" srcId="{A306E5BE-9450-4A4D-B34A-CABC1588E4B3}" destId="{39A43260-19E0-4B7D-856B-E3BF2F360AF6}" srcOrd="0" destOrd="0" presId="urn:microsoft.com/office/officeart/2005/8/layout/venn1"/>
    <dgm:cxn modelId="{733E4B90-CB11-440B-81CF-276AD2D59D02}" srcId="{D9106B21-9059-4BA3-A5B3-C330F8837769}" destId="{A306E5BE-9450-4A4D-B34A-CABC1588E4B3}" srcOrd="0" destOrd="0" parTransId="{681F602F-9719-4D60-A8B9-6B06BBCD5BF8}" sibTransId="{236352E6-9CC6-4918-97AF-7830DC24454D}"/>
    <dgm:cxn modelId="{9563CF6E-E4B1-40A9-841A-0711E105620F}" type="presOf" srcId="{8BE1C449-B437-46C8-AA52-147C889AFAC0}" destId="{7D5A5DFF-FEDC-40D1-B24D-BCD1ED48D492}" srcOrd="0" destOrd="0" presId="urn:microsoft.com/office/officeart/2005/8/layout/venn1"/>
    <dgm:cxn modelId="{EEFCB897-1B24-4E81-A701-BCA8F50BE19A}" type="presOf" srcId="{A306E5BE-9450-4A4D-B34A-CABC1588E4B3}" destId="{E14306D8-9360-4251-B3DD-C872C413FA83}" srcOrd="1" destOrd="0" presId="urn:microsoft.com/office/officeart/2005/8/layout/venn1"/>
    <dgm:cxn modelId="{8999AA5A-7B33-4035-89F6-08EEC8C32AF2}" type="presParOf" srcId="{5EF22414-51D3-41CC-B606-465AC9A27734}" destId="{39A43260-19E0-4B7D-856B-E3BF2F360AF6}" srcOrd="0" destOrd="0" presId="urn:microsoft.com/office/officeart/2005/8/layout/venn1"/>
    <dgm:cxn modelId="{D8C6E099-7884-4A48-91AF-00991AE7DFAD}" type="presParOf" srcId="{5EF22414-51D3-41CC-B606-465AC9A27734}" destId="{E14306D8-9360-4251-B3DD-C872C413FA83}" srcOrd="1" destOrd="0" presId="urn:microsoft.com/office/officeart/2005/8/layout/venn1"/>
    <dgm:cxn modelId="{425552A6-3075-41DE-A541-2D85A1C40187}" type="presParOf" srcId="{5EF22414-51D3-41CC-B606-465AC9A27734}" destId="{7D5A5DFF-FEDC-40D1-B24D-BCD1ED48D492}" srcOrd="2" destOrd="0" presId="urn:microsoft.com/office/officeart/2005/8/layout/venn1"/>
    <dgm:cxn modelId="{977B50CF-C746-41FA-B92B-AD92E8F398E5}" type="presParOf" srcId="{5EF22414-51D3-41CC-B606-465AC9A27734}" destId="{316C54D3-F96D-46BB-89D6-27A8834FD90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06B21-9059-4BA3-A5B3-C330F883776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06E5BE-9450-4A4D-B34A-CABC1588E4B3}">
      <dgm:prSet phldrT="[Text]"/>
      <dgm:spPr>
        <a:noFill/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AU" dirty="0" smtClean="0"/>
            <a:t>Students </a:t>
          </a:r>
          <a:endParaRPr lang="en-AU" dirty="0"/>
        </a:p>
      </dgm:t>
    </dgm:pt>
    <dgm:pt modelId="{681F602F-9719-4D60-A8B9-6B06BBCD5BF8}" type="parTrans" cxnId="{733E4B90-CB11-440B-81CF-276AD2D59D02}">
      <dgm:prSet/>
      <dgm:spPr/>
      <dgm:t>
        <a:bodyPr/>
        <a:lstStyle/>
        <a:p>
          <a:endParaRPr lang="en-AU"/>
        </a:p>
      </dgm:t>
    </dgm:pt>
    <dgm:pt modelId="{236352E6-9CC6-4918-97AF-7830DC24454D}" type="sibTrans" cxnId="{733E4B90-CB11-440B-81CF-276AD2D59D02}">
      <dgm:prSet/>
      <dgm:spPr/>
      <dgm:t>
        <a:bodyPr/>
        <a:lstStyle/>
        <a:p>
          <a:endParaRPr lang="en-AU"/>
        </a:p>
      </dgm:t>
    </dgm:pt>
    <dgm:pt modelId="{8CBD2D4A-57C8-4975-8A35-2CBC523D764A}">
      <dgm:prSet phldrT="[Text]"/>
      <dgm:spPr>
        <a:noFill/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AU" dirty="0" smtClean="0"/>
            <a:t>Binge drinking</a:t>
          </a:r>
          <a:endParaRPr lang="en-AU" dirty="0"/>
        </a:p>
      </dgm:t>
    </dgm:pt>
    <dgm:pt modelId="{C723C0F0-75EA-4C75-BA68-B748F2B10006}" type="parTrans" cxnId="{6AB34707-3FFD-4355-89E3-35F4656B9203}">
      <dgm:prSet/>
      <dgm:spPr/>
      <dgm:t>
        <a:bodyPr/>
        <a:lstStyle/>
        <a:p>
          <a:endParaRPr lang="en-AU"/>
        </a:p>
      </dgm:t>
    </dgm:pt>
    <dgm:pt modelId="{D0D023B0-354B-410F-8EE5-53F1A8220ADD}" type="sibTrans" cxnId="{6AB34707-3FFD-4355-89E3-35F4656B9203}">
      <dgm:prSet/>
      <dgm:spPr/>
      <dgm:t>
        <a:bodyPr/>
        <a:lstStyle/>
        <a:p>
          <a:endParaRPr lang="en-AU"/>
        </a:p>
      </dgm:t>
    </dgm:pt>
    <dgm:pt modelId="{5EF22414-51D3-41CC-B606-465AC9A27734}" type="pres">
      <dgm:prSet presAssocID="{D9106B21-9059-4BA3-A5B3-C330F8837769}" presName="compositeShape" presStyleCnt="0">
        <dgm:presLayoutVars>
          <dgm:chMax val="7"/>
          <dgm:dir/>
          <dgm:resizeHandles val="exact"/>
        </dgm:presLayoutVars>
      </dgm:prSet>
      <dgm:spPr/>
    </dgm:pt>
    <dgm:pt modelId="{39A43260-19E0-4B7D-856B-E3BF2F360AF6}" type="pres">
      <dgm:prSet presAssocID="{A306E5BE-9450-4A4D-B34A-CABC1588E4B3}" presName="circ1" presStyleLbl="vennNode1" presStyleIdx="0" presStyleCnt="2" custLinFactNeighborX="-595" custLinFactNeighborY="-178"/>
      <dgm:spPr/>
      <dgm:t>
        <a:bodyPr/>
        <a:lstStyle/>
        <a:p>
          <a:endParaRPr lang="en-AU"/>
        </a:p>
      </dgm:t>
    </dgm:pt>
    <dgm:pt modelId="{E14306D8-9360-4251-B3DD-C872C413FA83}" type="pres">
      <dgm:prSet presAssocID="{A306E5BE-9450-4A4D-B34A-CABC1588E4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16BDB29-BB8D-45B1-97DD-960675889EF4}" type="pres">
      <dgm:prSet presAssocID="{8CBD2D4A-57C8-4975-8A35-2CBC523D764A}" presName="circ2" presStyleLbl="vennNode1" presStyleIdx="1" presStyleCnt="2" custScaleX="99995"/>
      <dgm:spPr/>
      <dgm:t>
        <a:bodyPr/>
        <a:lstStyle/>
        <a:p>
          <a:endParaRPr lang="en-AU"/>
        </a:p>
      </dgm:t>
    </dgm:pt>
    <dgm:pt modelId="{9AF0D674-7B73-4C1D-B5C5-6DD8A529CCF4}" type="pres">
      <dgm:prSet presAssocID="{8CBD2D4A-57C8-4975-8A35-2CBC523D7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5E2ABB2-7225-476A-8754-357A0F80D31C}" type="presOf" srcId="{D9106B21-9059-4BA3-A5B3-C330F8837769}" destId="{5EF22414-51D3-41CC-B606-465AC9A27734}" srcOrd="0" destOrd="0" presId="urn:microsoft.com/office/officeart/2005/8/layout/venn1"/>
    <dgm:cxn modelId="{06F48BC3-81DC-478A-87E4-F3C75245B267}" type="presOf" srcId="{A306E5BE-9450-4A4D-B34A-CABC1588E4B3}" destId="{E14306D8-9360-4251-B3DD-C872C413FA83}" srcOrd="1" destOrd="0" presId="urn:microsoft.com/office/officeart/2005/8/layout/venn1"/>
    <dgm:cxn modelId="{DD6E6030-2D94-4D32-ADF5-4396ABD9BAEC}" type="presOf" srcId="{A306E5BE-9450-4A4D-B34A-CABC1588E4B3}" destId="{39A43260-19E0-4B7D-856B-E3BF2F360AF6}" srcOrd="0" destOrd="0" presId="urn:microsoft.com/office/officeart/2005/8/layout/venn1"/>
    <dgm:cxn modelId="{6AB34707-3FFD-4355-89E3-35F4656B9203}" srcId="{D9106B21-9059-4BA3-A5B3-C330F8837769}" destId="{8CBD2D4A-57C8-4975-8A35-2CBC523D764A}" srcOrd="1" destOrd="0" parTransId="{C723C0F0-75EA-4C75-BA68-B748F2B10006}" sibTransId="{D0D023B0-354B-410F-8EE5-53F1A8220ADD}"/>
    <dgm:cxn modelId="{733E4B90-CB11-440B-81CF-276AD2D59D02}" srcId="{D9106B21-9059-4BA3-A5B3-C330F8837769}" destId="{A306E5BE-9450-4A4D-B34A-CABC1588E4B3}" srcOrd="0" destOrd="0" parTransId="{681F602F-9719-4D60-A8B9-6B06BBCD5BF8}" sibTransId="{236352E6-9CC6-4918-97AF-7830DC24454D}"/>
    <dgm:cxn modelId="{175D94D4-1157-485B-8C8D-110E19814478}" type="presOf" srcId="{8CBD2D4A-57C8-4975-8A35-2CBC523D764A}" destId="{9AF0D674-7B73-4C1D-B5C5-6DD8A529CCF4}" srcOrd="1" destOrd="0" presId="urn:microsoft.com/office/officeart/2005/8/layout/venn1"/>
    <dgm:cxn modelId="{E7F196E0-F609-418E-B12A-13CB9453F1BF}" type="presOf" srcId="{8CBD2D4A-57C8-4975-8A35-2CBC523D764A}" destId="{216BDB29-BB8D-45B1-97DD-960675889EF4}" srcOrd="0" destOrd="0" presId="urn:microsoft.com/office/officeart/2005/8/layout/venn1"/>
    <dgm:cxn modelId="{AF3E188B-3B4F-47E8-AC8A-8813EE857437}" type="presParOf" srcId="{5EF22414-51D3-41CC-B606-465AC9A27734}" destId="{39A43260-19E0-4B7D-856B-E3BF2F360AF6}" srcOrd="0" destOrd="0" presId="urn:microsoft.com/office/officeart/2005/8/layout/venn1"/>
    <dgm:cxn modelId="{C9A45217-D133-4D94-B210-0CBEF6D1FBB7}" type="presParOf" srcId="{5EF22414-51D3-41CC-B606-465AC9A27734}" destId="{E14306D8-9360-4251-B3DD-C872C413FA83}" srcOrd="1" destOrd="0" presId="urn:microsoft.com/office/officeart/2005/8/layout/venn1"/>
    <dgm:cxn modelId="{D227145A-1DC5-4E45-A9F6-FDC4880F89A3}" type="presParOf" srcId="{5EF22414-51D3-41CC-B606-465AC9A27734}" destId="{216BDB29-BB8D-45B1-97DD-960675889EF4}" srcOrd="2" destOrd="0" presId="urn:microsoft.com/office/officeart/2005/8/layout/venn1"/>
    <dgm:cxn modelId="{F39E6C07-1E29-4B7D-B0D0-DCDB14AD66F9}" type="presParOf" srcId="{5EF22414-51D3-41CC-B606-465AC9A27734}" destId="{9AF0D674-7B73-4C1D-B5C5-6DD8A529CCF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55D34-2FDD-4701-BCC0-B0ABB5142EC5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E0DF-E193-4E5A-8C8B-0A41A9C75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607-460A-420F-A7A0-FC6499AC0F7F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B807-A5D9-446A-BFBC-22F81F6AA2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58081-3356-4E32-9C1C-06F81FAF8D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68A12-C3F3-4F1C-A306-EBD982B3DA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 USE MEDLINE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</a:t>
            </a:r>
            <a:r>
              <a:rPr lang="en-GB" baseline="0" dirty="0" smtClean="0"/>
              <a:t> systematically search across numerous journals </a:t>
            </a:r>
            <a:r>
              <a:rPr lang="en-GB" baseline="0" dirty="0" err="1" smtClean="0"/>
              <a:t>simulataneously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Pubmed</a:t>
            </a:r>
            <a:r>
              <a:rPr lang="en-GB" baseline="0" dirty="0" smtClean="0"/>
              <a:t> contains an additional 3 million records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* includes Medline and Medline in Process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*plus records out of scope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medline</a:t>
            </a:r>
            <a:r>
              <a:rPr lang="en-GB" baseline="0" dirty="0" smtClean="0"/>
              <a:t> journal but non-ML content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plate tectonics)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* Life sciences articles in PMC that </a:t>
            </a:r>
            <a:r>
              <a:rPr lang="en-GB" baseline="0" dirty="0" err="1" smtClean="0"/>
              <a:t>arent</a:t>
            </a:r>
            <a:r>
              <a:rPr lang="en-GB" baseline="0" dirty="0" smtClean="0"/>
              <a:t> indexed in 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*old citations waiting to g </a:t>
            </a:r>
            <a:r>
              <a:rPr lang="en-GB" baseline="0" dirty="0" err="1" smtClean="0"/>
              <a:t>ointo</a:t>
            </a:r>
            <a:r>
              <a:rPr lang="en-GB" baseline="0" dirty="0" smtClean="0"/>
              <a:t> 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*some books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1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Natural language 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Produces</a:t>
            </a:r>
            <a:r>
              <a:rPr lang="en-GB" baseline="0" dirty="0" smtClean="0"/>
              <a:t> a lot of hits but ranks them for relevancy 5* all concepts to 1* (2+ missing)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Good for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*finding a few </a:t>
            </a:r>
            <a:r>
              <a:rPr lang="en-GB" baseline="0" dirty="0" err="1" smtClean="0"/>
              <a:t>relev</a:t>
            </a:r>
            <a:r>
              <a:rPr lang="en-GB" baseline="0" dirty="0" smtClean="0"/>
              <a:t> articles quickly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*getting an overview of the topic (particularly if it has multiple concepts or you are unfamiliar with the disease/drug name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Cannot combine searches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4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Subject headings: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37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 item indexed</a:t>
            </a:r>
            <a:r>
              <a:rPr lang="en-GB" baseline="0" dirty="0" smtClean="0"/>
              <a:t> using a controlled vocabulary from a controlled list of words – Thesaurus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Why? Consistency – find articles when your search terms </a:t>
            </a:r>
            <a:r>
              <a:rPr lang="en-GB" baseline="0" dirty="0" err="1" smtClean="0"/>
              <a:t>arent</a:t>
            </a:r>
            <a:r>
              <a:rPr lang="en-GB" baseline="0" dirty="0" smtClean="0"/>
              <a:t> used (diff authors, different countries, different eras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bedsores, </a:t>
            </a:r>
            <a:r>
              <a:rPr lang="en-GB" baseline="0" dirty="0" err="1" smtClean="0"/>
              <a:t>decubitus</a:t>
            </a:r>
            <a:r>
              <a:rPr lang="en-GB" baseline="0" dirty="0" smtClean="0"/>
              <a:t> ulcer, pressure ulcer/sore</a:t>
            </a:r>
          </a:p>
          <a:p>
            <a:r>
              <a:rPr lang="en-GB" baseline="0" dirty="0" smtClean="0"/>
              <a:t>Heart attack indexed as myocardial infarction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4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Keyword</a:t>
            </a:r>
            <a:r>
              <a:rPr lang="en-GB" baseline="0" dirty="0" smtClean="0"/>
              <a:t> search .mp = multipurpose</a:t>
            </a:r>
          </a:p>
          <a:p>
            <a:r>
              <a:rPr lang="en-GB" baseline="0" dirty="0" smtClean="0"/>
              <a:t>Looks for word in </a:t>
            </a:r>
            <a:r>
              <a:rPr lang="en-GB" baseline="0" dirty="0" err="1" smtClean="0"/>
              <a:t>ti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ab</a:t>
            </a:r>
            <a:r>
              <a:rPr lang="en-GB" baseline="0" dirty="0" smtClean="0"/>
              <a:t>, subject headings – can pull up lots of irrelevant &amp; unrelated 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4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221-3143-42EA-A6A3-D0788C86604D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1F00-ABDA-4264-8D63-948F390BCF60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FF3-0F27-4BB0-B8C1-76ABB4FF4CDB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276-0215-452F-9951-C05E89F6B2FF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4301-D401-42B5-921E-4D4E3333B6ED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CE9-B5A7-4882-BDFD-DEF674276FD3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259A-0BE1-426F-AB31-4F5CB6915F2E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B784-73F7-458B-B66F-843465E3BC21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48-5130-4FE3-B641-1E5DD9A7C789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9561-CD2E-4164-89C1-7E257C2D1CD6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24DF-A413-4C2E-BC17-02A62B7C3CD0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5B1C-8E25-4C35-AC7A-96DB0BB417C3}" type="datetime1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leeds.ac.uk/info/366/databases/73/database_guides/5" TargetMode="External"/><Relationship Id="rId2" Type="http://schemas.openxmlformats.org/officeDocument/2006/relationships/hyperlink" Target="http://library.leeds.ac.uk/info/366/databases/73/database_guides/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en-GB" b="1" dirty="0" smtClean="0"/>
              <a:t>Literature Searching Using MEDLINE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720080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Natalie 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1836" y="62068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4">
                    <a:lumMod val="75000"/>
                  </a:schemeClr>
                </a:solidFill>
              </a:rPr>
              <a:t>LIHS Mini Master Class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82442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Natalie King© </a:t>
            </a:r>
            <a:r>
              <a:rPr lang="en-GB" sz="1400" dirty="0"/>
              <a:t>University of Leeds </a:t>
            </a:r>
            <a:r>
              <a:rPr lang="en-GB" sz="1400" dirty="0" smtClean="0"/>
              <a:t>2015.</a:t>
            </a:r>
            <a:r>
              <a:rPr lang="en-GB" sz="1400" dirty="0"/>
              <a:t> </a:t>
            </a:r>
            <a:r>
              <a:rPr lang="en-US" sz="1400" dirty="0"/>
              <a:t>This work is made available for reuse under the terms of the </a:t>
            </a:r>
            <a:r>
              <a:rPr lang="en-US" sz="1400" u="sng" dirty="0">
                <a:hlinkClick r:id="rId3"/>
              </a:rPr>
              <a:t>Creative Commons Attribution-</a:t>
            </a:r>
            <a:r>
              <a:rPr lang="en-US" sz="1400" u="sng" dirty="0" err="1">
                <a:hlinkClick r:id="rId3"/>
              </a:rPr>
              <a:t>NonCommercial</a:t>
            </a:r>
            <a:r>
              <a:rPr lang="en-US" sz="1400" u="sng" dirty="0">
                <a:hlinkClick r:id="rId3"/>
              </a:rPr>
              <a:t>-</a:t>
            </a:r>
            <a:r>
              <a:rPr lang="en-US" sz="1400" u="sng" dirty="0" err="1">
                <a:hlinkClick r:id="rId3"/>
              </a:rPr>
              <a:t>ShareAlike</a:t>
            </a:r>
            <a:r>
              <a:rPr lang="en-US" sz="1400" u="sng" dirty="0">
                <a:hlinkClick r:id="rId3"/>
              </a:rPr>
              <a:t> 4.0 International</a:t>
            </a:r>
            <a:r>
              <a:rPr lang="en-US" sz="1400" dirty="0"/>
              <a:t> </a:t>
            </a:r>
            <a:r>
              <a:rPr lang="en-US" sz="1400" dirty="0" err="1"/>
              <a:t>Licence</a:t>
            </a:r>
            <a:r>
              <a:rPr lang="en-US" sz="1400" dirty="0" smtClean="0"/>
              <a:t>.</a:t>
            </a:r>
            <a:endParaRPr lang="en-GB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51115"/>
            <a:ext cx="1116965" cy="393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" y="703608"/>
            <a:ext cx="1728192" cy="1152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413" y="1855738"/>
            <a:ext cx="198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</a:t>
            </a:r>
            <a:r>
              <a:rPr lang="en-GB" sz="1000" dirty="0" err="1" smtClean="0"/>
              <a:t>Alexandru</a:t>
            </a:r>
            <a:r>
              <a:rPr lang="en-GB" sz="1000" dirty="0" smtClean="0"/>
              <a:t> </a:t>
            </a:r>
            <a:r>
              <a:rPr lang="en-GB" sz="1000" dirty="0" err="1" smtClean="0"/>
              <a:t>Nicusor</a:t>
            </a:r>
            <a:r>
              <a:rPr lang="en-GB" sz="1000" dirty="0" smtClean="0"/>
              <a:t> </a:t>
            </a:r>
            <a:r>
              <a:rPr lang="en-GB" sz="1000" dirty="0" err="1" smtClean="0"/>
              <a:t>Matei</a:t>
            </a:r>
            <a:r>
              <a:rPr lang="en-GB" sz="1000" dirty="0" smtClean="0"/>
              <a:t>  </a:t>
            </a:r>
            <a:r>
              <a:rPr lang="en-GB" sz="1000" dirty="0"/>
              <a:t>2013 CC BY-NC-ND 2.0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7" y="116632"/>
            <a:ext cx="8229600" cy="6725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AND, OR Search Combinations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25730" r="72229" b="19520"/>
          <a:stretch/>
        </p:blipFill>
        <p:spPr bwMode="auto">
          <a:xfrm>
            <a:off x="64820" y="719636"/>
            <a:ext cx="6732220" cy="5943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90680" y="3284984"/>
            <a:ext cx="1728192" cy="40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990680" y="5157192"/>
            <a:ext cx="108012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07904" y="6090592"/>
            <a:ext cx="1698868" cy="764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797040" y="1484784"/>
            <a:ext cx="2239456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Search Strategy: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Students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Binge drinking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Reviews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1 AND 2 AND 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48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0650" y="704850"/>
            <a:ext cx="8866188" cy="855663"/>
          </a:xfrm>
        </p:spPr>
        <p:txBody>
          <a:bodyPr/>
          <a:lstStyle/>
          <a:p>
            <a:pPr eaLnBrk="1" hangingPunct="1"/>
            <a:r>
              <a:rPr lang="en-AU" altLang="en-US" smtClean="0"/>
              <a:t>Boolean operators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4576342"/>
              </p:ext>
            </p:extLst>
          </p:nvPr>
        </p:nvGraphicFramePr>
        <p:xfrm>
          <a:off x="493225" y="1745672"/>
          <a:ext cx="3979026" cy="378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5211911"/>
              </p:ext>
            </p:extLst>
          </p:nvPr>
        </p:nvGraphicFramePr>
        <p:xfrm>
          <a:off x="4735487" y="1765070"/>
          <a:ext cx="3979026" cy="378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Arc 7"/>
          <p:cNvSpPr/>
          <p:nvPr/>
        </p:nvSpPr>
        <p:spPr>
          <a:xfrm>
            <a:off x="6416675" y="2943225"/>
            <a:ext cx="598488" cy="1412875"/>
          </a:xfrm>
          <a:prstGeom prst="arc">
            <a:avLst>
              <a:gd name="adj1" fmla="val 16200000"/>
              <a:gd name="adj2" fmla="val 1612852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0800000">
            <a:off x="6437313" y="2944813"/>
            <a:ext cx="598487" cy="1414462"/>
          </a:xfrm>
          <a:prstGeom prst="arc">
            <a:avLst>
              <a:gd name="adj1" fmla="val 16200000"/>
              <a:gd name="adj2" fmla="val 1634819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947738" y="5207000"/>
            <a:ext cx="3275012" cy="61118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AU" sz="2600" b="1" dirty="0">
                <a:solidFill>
                  <a:schemeClr val="accent2"/>
                </a:solidFill>
                <a:latin typeface="+mn-lt"/>
                <a:cs typeface="Arial" charset="0"/>
              </a:rPr>
              <a:t>OR – to expand 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3488" y="5208588"/>
            <a:ext cx="3668712" cy="4159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AU" sz="2600" b="1" dirty="0">
                <a:solidFill>
                  <a:schemeClr val="accent2"/>
                </a:solidFill>
                <a:latin typeface="+mn-lt"/>
                <a:cs typeface="Arial" charset="0"/>
              </a:rPr>
              <a:t>AND – to narrow search</a:t>
            </a:r>
          </a:p>
        </p:txBody>
      </p:sp>
    </p:spTree>
    <p:extLst>
      <p:ext uri="{BB962C8B-B14F-4D97-AF65-F5344CB8AC3E}">
        <p14:creationId xmlns:p14="http://schemas.microsoft.com/office/powerpoint/2010/main" val="6128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43260-19E0-4B7D-856B-E3BF2F360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9A43260-19E0-4B7D-856B-E3BF2F360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5A5DFF-FEDC-40D1-B24D-BCD1ED48D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D5A5DFF-FEDC-40D1-B24D-BCD1ED48D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43260-19E0-4B7D-856B-E3BF2F360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39A43260-19E0-4B7D-856B-E3BF2F360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6BDB29-BB8D-45B1-97DD-960675889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216BDB29-BB8D-45B1-97DD-960675889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120650" y="704850"/>
            <a:ext cx="8866188" cy="855663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Bringing it all together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5300" y="6313485"/>
            <a:ext cx="40592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kumimoji="0" lang="en-AU" sz="1800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7048" y="4625974"/>
            <a:ext cx="777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solidFill>
                  <a:schemeClr val="bg1"/>
                </a:solidFill>
                <a:latin typeface="+mn-lt"/>
                <a:cs typeface="Arial" charset="0"/>
              </a:rPr>
              <a:t>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7943" y="2751013"/>
            <a:ext cx="16222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 smtClean="0">
                <a:solidFill>
                  <a:schemeClr val="bg1"/>
                </a:solidFill>
                <a:latin typeface="+mn-lt"/>
                <a:cs typeface="Arial" charset="0"/>
              </a:rPr>
              <a:t>Recreational Drugs</a:t>
            </a:r>
          </a:p>
          <a:p>
            <a:pPr>
              <a:defRPr/>
            </a:pPr>
            <a:r>
              <a:rPr lang="en-AU" dirty="0" smtClean="0">
                <a:solidFill>
                  <a:schemeClr val="bg1"/>
                </a:solidFill>
                <a:cs typeface="Arial" charset="0"/>
              </a:rPr>
              <a:t>NOT</a:t>
            </a:r>
            <a:r>
              <a:rPr lang="en-AU" dirty="0" smtClean="0">
                <a:solidFill>
                  <a:schemeClr val="bg1"/>
                </a:solidFill>
                <a:latin typeface="+mn-lt"/>
                <a:cs typeface="Arial" charset="0"/>
              </a:rPr>
              <a:t>AND</a:t>
            </a:r>
            <a:endParaRPr lang="en-AU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721" y="2805288"/>
            <a:ext cx="14845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2000" dirty="0">
                <a:cs typeface="Arial" charset="0"/>
              </a:rPr>
              <a:t>Binge </a:t>
            </a:r>
            <a:r>
              <a:rPr lang="en-AU" sz="2000" dirty="0" smtClean="0">
                <a:cs typeface="Arial" charset="0"/>
              </a:rPr>
              <a:t>drinking</a:t>
            </a:r>
            <a:endParaRPr lang="en-AU" sz="2000" dirty="0">
              <a:cs typeface="Arial" charset="0"/>
            </a:endParaRPr>
          </a:p>
          <a:p>
            <a:pPr algn="ctr">
              <a:defRPr/>
            </a:pPr>
            <a:r>
              <a:rPr lang="en-AU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OR</a:t>
            </a:r>
            <a:endParaRPr lang="en-AU" dirty="0">
              <a:latin typeface="+mn-lt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3708" y="2852936"/>
            <a:ext cx="12763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000" dirty="0" smtClean="0">
                <a:cs typeface="Arial" charset="0"/>
              </a:rPr>
              <a:t>Students</a:t>
            </a:r>
          </a:p>
          <a:p>
            <a:pPr algn="ctr">
              <a:defRPr/>
            </a:pPr>
            <a:endParaRPr lang="en-AU" dirty="0" smtClean="0">
              <a:cs typeface="Arial" charset="0"/>
            </a:endParaRPr>
          </a:p>
          <a:p>
            <a:pPr algn="ctr">
              <a:defRPr/>
            </a:pPr>
            <a:r>
              <a:rPr lang="en-AU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OR</a:t>
            </a:r>
            <a:endParaRPr lang="en-AU" dirty="0">
              <a:latin typeface="+mn-lt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89727" y="2013200"/>
            <a:ext cx="2866355" cy="2740469"/>
            <a:chOff x="0" y="782803"/>
            <a:chExt cx="2208359" cy="2208359"/>
          </a:xfrm>
        </p:grpSpPr>
        <p:sp>
          <p:nvSpPr>
            <p:cNvPr id="16" name="Oval 15"/>
            <p:cNvSpPr/>
            <p:nvPr/>
          </p:nvSpPr>
          <p:spPr>
            <a:xfrm>
              <a:off x="0" y="782803"/>
              <a:ext cx="2208359" cy="2208359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308374" y="1043216"/>
              <a:ext cx="1273288" cy="1687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7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5056" y="2013200"/>
            <a:ext cx="2866355" cy="2740469"/>
            <a:chOff x="0" y="782803"/>
            <a:chExt cx="2208359" cy="2208359"/>
          </a:xfrm>
        </p:grpSpPr>
        <p:sp>
          <p:nvSpPr>
            <p:cNvPr id="22" name="Oval 21"/>
            <p:cNvSpPr/>
            <p:nvPr/>
          </p:nvSpPr>
          <p:spPr>
            <a:xfrm>
              <a:off x="0" y="782803"/>
              <a:ext cx="2208359" cy="2208359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308374" y="1043216"/>
              <a:ext cx="1273288" cy="1687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700" kern="1200" dirty="0" smtClean="0"/>
                <a:t> </a:t>
              </a:r>
              <a:endParaRPr lang="en-AU" sz="27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4067944" y="2589264"/>
            <a:ext cx="811140" cy="165618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AND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49437" y="3661357"/>
            <a:ext cx="5994564" cy="2996240"/>
            <a:chOff x="3149437" y="3661357"/>
            <a:chExt cx="5994564" cy="2996240"/>
          </a:xfrm>
        </p:grpSpPr>
        <p:grpSp>
          <p:nvGrpSpPr>
            <p:cNvPr id="30" name="Group 29"/>
            <p:cNvGrpSpPr/>
            <p:nvPr/>
          </p:nvGrpSpPr>
          <p:grpSpPr>
            <a:xfrm>
              <a:off x="3149437" y="3833729"/>
              <a:ext cx="2866355" cy="2740469"/>
              <a:chOff x="3149437" y="2083259"/>
              <a:chExt cx="2866355" cy="274046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149437" y="2083259"/>
                <a:ext cx="2866355" cy="274046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2" name="Oval 4"/>
              <p:cNvSpPr/>
              <p:nvPr/>
            </p:nvSpPr>
            <p:spPr>
              <a:xfrm>
                <a:off x="3702050" y="2492896"/>
                <a:ext cx="1781590" cy="118144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kern="1200" dirty="0" smtClean="0"/>
                  <a:t>Recreational Drugs</a:t>
                </a:r>
              </a:p>
              <a:p>
                <a:pPr lvl="0"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AU" b="1" dirty="0">
                    <a:solidFill>
                      <a:schemeClr val="accent2"/>
                    </a:solidFill>
                    <a:cs typeface="Arial" charset="0"/>
                  </a:rPr>
                  <a:t>NOT</a:t>
                </a: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 flipV="1">
              <a:off x="4856082" y="3661357"/>
              <a:ext cx="2518304" cy="1370234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742256" y="5087937"/>
              <a:ext cx="2401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We are only interested in</a:t>
              </a:r>
            </a:p>
            <a:p>
              <a:r>
                <a:rPr lang="en-GB" sz="3200" dirty="0" smtClean="0"/>
                <a:t>these articles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9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28226" r="71789" b="10643"/>
          <a:stretch/>
        </p:blipFill>
        <p:spPr bwMode="auto">
          <a:xfrm>
            <a:off x="179512" y="242410"/>
            <a:ext cx="6192688" cy="6575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288" y="13810"/>
            <a:ext cx="1450504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NOT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588224" y="1268760"/>
            <a:ext cx="2555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e.g. Binge drinking  studies excluding those  mentioning cocaine / street drugs.</a:t>
            </a:r>
          </a:p>
          <a:p>
            <a:endParaRPr lang="en-GB" sz="2800" dirty="0"/>
          </a:p>
          <a:p>
            <a:r>
              <a:rPr lang="en-GB" sz="2800" dirty="0" smtClean="0"/>
              <a:t>Type set numbers with </a:t>
            </a:r>
            <a:r>
              <a:rPr lang="en-GB" sz="2800" b="1" dirty="0" smtClean="0"/>
              <a:t>not </a:t>
            </a:r>
            <a:r>
              <a:rPr lang="en-GB" sz="2800" dirty="0" smtClean="0"/>
              <a:t>in search box e.g. 9 not 12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Summary &amp; Further Support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Variety of ways to access Medline data – focus on developing your skills in one</a:t>
            </a:r>
          </a:p>
          <a:p>
            <a:r>
              <a:rPr lang="en-GB" dirty="0" smtClean="0"/>
              <a:t>Advanced search allows you to use </a:t>
            </a:r>
            <a:r>
              <a:rPr lang="en-GB" dirty="0" err="1" smtClean="0"/>
              <a:t>textwords</a:t>
            </a:r>
            <a:r>
              <a:rPr lang="en-GB" dirty="0" smtClean="0"/>
              <a:t> and subject headings in simple (and complex) strategies</a:t>
            </a:r>
          </a:p>
          <a:p>
            <a:endParaRPr lang="en-GB" dirty="0" smtClean="0"/>
          </a:p>
          <a:p>
            <a:r>
              <a:rPr lang="en-GB" dirty="0" smtClean="0"/>
              <a:t>Further Support</a:t>
            </a:r>
          </a:p>
          <a:p>
            <a:pPr lvl="1"/>
            <a:r>
              <a:rPr lang="en-GB" dirty="0" smtClean="0"/>
              <a:t>Help button (top right corner)</a:t>
            </a:r>
          </a:p>
          <a:p>
            <a:pPr lvl="1"/>
            <a:r>
              <a:rPr lang="en-GB" dirty="0" err="1" smtClean="0"/>
              <a:t>OvidSP</a:t>
            </a:r>
            <a:r>
              <a:rPr lang="en-GB" dirty="0" smtClean="0"/>
              <a:t> databases help (</a:t>
            </a:r>
            <a:r>
              <a:rPr lang="en-GB" dirty="0"/>
              <a:t>includes Medline)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library.leeds.ac.uk/info/366/databases/73/database_guides/4</a:t>
            </a:r>
            <a:r>
              <a:rPr lang="en-GB" dirty="0" smtClean="0"/>
              <a:t>  includes demos, online tutorials, workbooks</a:t>
            </a:r>
          </a:p>
          <a:p>
            <a:pPr lvl="1"/>
            <a:r>
              <a:rPr lang="en-GB" dirty="0"/>
              <a:t>PubMed help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library.leeds.ac.uk/info/366/databases/73/database_guides/5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Questions?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is Medline and why use it?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are all the ‘other’ </a:t>
            </a:r>
            <a:r>
              <a:rPr lang="en-GB" dirty="0" err="1" smtClean="0"/>
              <a:t>Medlines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Why not just enter my essay question/ research project title? Simple search strategy design.</a:t>
            </a:r>
          </a:p>
          <a:p>
            <a:endParaRPr lang="en-GB" dirty="0" smtClean="0"/>
          </a:p>
          <a:p>
            <a:r>
              <a:rPr lang="en-GB" dirty="0"/>
              <a:t>What are the 2 types of searching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What does AND, OR, NOT combinations actually do?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Pros and Cons of Medline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largest database of Medical literature. 22 million records from ~5600 journals</a:t>
            </a:r>
          </a:p>
          <a:p>
            <a:r>
              <a:rPr lang="en-GB" dirty="0" smtClean="0"/>
              <a:t>High quality accurate records</a:t>
            </a:r>
          </a:p>
          <a:p>
            <a:r>
              <a:rPr lang="en-GB" dirty="0" smtClean="0"/>
              <a:t>Specialised subject indexing</a:t>
            </a:r>
          </a:p>
          <a:p>
            <a:r>
              <a:rPr lang="en-GB" dirty="0" smtClean="0"/>
              <a:t>But OTHER databases…</a:t>
            </a:r>
          </a:p>
          <a:p>
            <a:pPr lvl="1"/>
            <a:r>
              <a:rPr lang="en-GB" dirty="0" smtClean="0"/>
              <a:t>Include conferences, theses, reports, books, grey lit.</a:t>
            </a:r>
          </a:p>
          <a:p>
            <a:pPr lvl="1"/>
            <a:r>
              <a:rPr lang="en-GB" dirty="0" smtClean="0"/>
              <a:t>Cover some subjects in greater depth e.g. drugs (</a:t>
            </a:r>
            <a:r>
              <a:rPr lang="en-GB" dirty="0" err="1" smtClean="0"/>
              <a:t>Embase</a:t>
            </a:r>
            <a:r>
              <a:rPr lang="en-GB" dirty="0" smtClean="0"/>
              <a:t>), Psychiatry (</a:t>
            </a:r>
            <a:r>
              <a:rPr lang="en-GB" dirty="0" err="1" smtClean="0"/>
              <a:t>PsycInfo</a:t>
            </a:r>
            <a:r>
              <a:rPr lang="en-GB" dirty="0" smtClean="0"/>
              <a:t>), Nursing (CINAHL), European literature (</a:t>
            </a:r>
            <a:r>
              <a:rPr lang="en-GB" dirty="0" err="1" smtClean="0"/>
              <a:t>Embase</a:t>
            </a:r>
            <a:r>
              <a:rPr lang="en-GB" dirty="0" smtClean="0"/>
              <a:t>), Complementary Medicine (AMED)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Google vs Medline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Smoking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Google: 535 000 000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Medline: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     154 312</a:t>
            </a:r>
          </a:p>
          <a:p>
            <a:pPr marL="457200" lvl="1" indent="-457200">
              <a:buNone/>
            </a:pPr>
            <a:r>
              <a:rPr lang="en-GB" sz="3200" b="1" dirty="0" smtClean="0"/>
              <a:t>Smoking AND acupuncture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Google: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000 000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Medline: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       136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-457200">
              <a:buNone/>
            </a:pPr>
            <a:r>
              <a:rPr lang="en-GB" sz="3200" b="1" dirty="0"/>
              <a:t>Smoking AND a</a:t>
            </a:r>
            <a:r>
              <a:rPr lang="en-GB" sz="3200" b="1" dirty="0" smtClean="0"/>
              <a:t>cupuncture AND cessation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Google: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419 000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Medline: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       78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GB" sz="3200" b="1" dirty="0" smtClean="0"/>
          </a:p>
          <a:p>
            <a:pPr marL="457200" lvl="1" indent="0">
              <a:buNone/>
            </a:pPr>
            <a:endParaRPr lang="en-GB" sz="3200" b="1" dirty="0"/>
          </a:p>
          <a:p>
            <a:pPr marL="457200" lvl="1" indent="0">
              <a:buNone/>
            </a:pPr>
            <a:endParaRPr lang="en-GB" sz="3200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5" y="1124744"/>
            <a:ext cx="8372430" cy="462131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Basic Search – for quick simple questions</a:t>
            </a:r>
            <a:endParaRPr lang="en-GB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19872" y="3541609"/>
            <a:ext cx="165618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1520" y="4365104"/>
            <a:ext cx="108012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2 types of searching??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17778" r="69042" b="16549"/>
          <a:stretch/>
        </p:blipFill>
        <p:spPr bwMode="auto">
          <a:xfrm>
            <a:off x="82271" y="908720"/>
            <a:ext cx="6300191" cy="5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204864"/>
            <a:ext cx="2880320" cy="36004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Text word search in Title and Abstract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Subject Heading Search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63888" y="4509120"/>
            <a:ext cx="23042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076056" y="2348880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5837271" y="4118207"/>
            <a:ext cx="2880320" cy="1789938"/>
          </a:xfrm>
          <a:prstGeom prst="curvedConnector3">
            <a:avLst>
              <a:gd name="adj1" fmla="val 997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Text word searching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43354" r="70463" b="29733"/>
          <a:stretch/>
        </p:blipFill>
        <p:spPr bwMode="auto">
          <a:xfrm>
            <a:off x="45854" y="1520513"/>
            <a:ext cx="9098146" cy="3632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1" y="1225909"/>
            <a:ext cx="8440133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2. Subject Heading (</a:t>
            </a:r>
            <a:r>
              <a:rPr lang="en-GB" dirty="0" err="1" smtClean="0">
                <a:solidFill>
                  <a:srgbClr val="7030A0"/>
                </a:solidFill>
              </a:rPr>
              <a:t>MeSH</a:t>
            </a:r>
            <a:r>
              <a:rPr lang="en-GB" dirty="0" smtClean="0">
                <a:solidFill>
                  <a:srgbClr val="7030A0"/>
                </a:solidFill>
              </a:rPr>
              <a:t>) searching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635896" y="4437112"/>
            <a:ext cx="23042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6" y="1124744"/>
            <a:ext cx="6848732" cy="48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Keyword search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086" y="1600200"/>
            <a:ext cx="1808402" cy="4525963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Includes text words and subject headings</a:t>
            </a:r>
          </a:p>
          <a:p>
            <a:r>
              <a:rPr lang="en-GB" sz="2400" dirty="0" smtClean="0"/>
              <a:t>Beware – can pick up wrong headings and lots of irrelevant results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403648" y="5229200"/>
            <a:ext cx="86409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658</Words>
  <Application>Microsoft Office PowerPoint</Application>
  <PresentationFormat>On-screen Show (4:3)</PresentationFormat>
  <Paragraphs>139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Office Theme</vt:lpstr>
      <vt:lpstr>Literature Searching Using MEDLINE</vt:lpstr>
      <vt:lpstr>Questions?</vt:lpstr>
      <vt:lpstr>Pros and Cons of Medline</vt:lpstr>
      <vt:lpstr>Google vs Medline</vt:lpstr>
      <vt:lpstr>Basic Search – for quick simple questions</vt:lpstr>
      <vt:lpstr>2 types of searching??</vt:lpstr>
      <vt:lpstr>1. Text word searching</vt:lpstr>
      <vt:lpstr>2. Subject Heading (MeSH) searching</vt:lpstr>
      <vt:lpstr>Keyword search </vt:lpstr>
      <vt:lpstr>AND, OR Search Combinations</vt:lpstr>
      <vt:lpstr>Boolean operators</vt:lpstr>
      <vt:lpstr>Bringing it all together</vt:lpstr>
      <vt:lpstr>NOT</vt:lpstr>
      <vt:lpstr>Summary &amp; Further Support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Searching: an overview</dc:title>
  <dc:creator>Judy Wright</dc:creator>
  <cp:lastModifiedBy>Natalie King</cp:lastModifiedBy>
  <cp:revision>99</cp:revision>
  <dcterms:created xsi:type="dcterms:W3CDTF">2012-10-07T17:08:36Z</dcterms:created>
  <dcterms:modified xsi:type="dcterms:W3CDTF">2015-10-07T08:39:41Z</dcterms:modified>
</cp:coreProperties>
</file>