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8" r:id="rId4"/>
    <p:sldId id="270" r:id="rId5"/>
    <p:sldId id="271" r:id="rId6"/>
    <p:sldId id="272" r:id="rId7"/>
    <p:sldId id="273" r:id="rId8"/>
    <p:sldId id="274" r:id="rId9"/>
    <p:sldId id="282" r:id="rId10"/>
    <p:sldId id="280" r:id="rId11"/>
    <p:sldId id="275" r:id="rId12"/>
    <p:sldId id="279" r:id="rId13"/>
    <p:sldId id="277" r:id="rId14"/>
    <p:sldId id="281" r:id="rId15"/>
    <p:sldId id="276" r:id="rId16"/>
    <p:sldId id="278" r:id="rId17"/>
    <p:sldId id="266" r:id="rId18"/>
    <p:sldId id="26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33" autoAdjust="0"/>
  </p:normalViewPr>
  <p:slideViewPr>
    <p:cSldViewPr>
      <p:cViewPr varScale="1">
        <p:scale>
          <a:sx n="66" d="100"/>
          <a:sy n="66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55D34-2FDD-4701-BCC0-B0ABB5142EC5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E0DF-E193-4E5A-8C8B-0A41A9C758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97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607-460A-420F-A7A0-FC6499AC0F7F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B807-A5D9-446A-BFBC-22F81F6AA2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2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RSS</a:t>
            </a:r>
            <a:r>
              <a:rPr lang="en-GB" baseline="0" dirty="0" smtClean="0"/>
              <a:t> stands for Really simple syndication.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allows the content of one </a:t>
            </a:r>
            <a:r>
              <a:rPr lang="en-GB" baseline="0" dirty="0" err="1" smtClean="0"/>
              <a:t>webset</a:t>
            </a:r>
            <a:r>
              <a:rPr lang="en-GB" baseline="0" dirty="0" smtClean="0"/>
              <a:t> to be viewed in another website.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web pages have RSS feeds e.g. blogs, news, journals, 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 need a ‘Reader’ to collect the feeds and view them all in one 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Apps available to look at these on mobiles, tablets etc…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42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15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76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47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4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70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2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2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5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2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3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1B807-A5D9-446A-BFBC-22F81F6AA2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5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C9FE-A689-4391-8A92-851AAE99F0E4}" type="datetime1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03BD-B72A-402A-A2C1-DF88BA9C3BED}" type="datetime1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8A2B-7454-43A6-8298-20BCBA9ED733}" type="datetime1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71D-E862-4603-9A83-DD6FB1C3DE6F}" type="datetime1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289F-8541-4A78-8568-00A9741FB3C8}" type="datetime1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67F9-BAB4-429B-A019-45F7750E21C0}" type="datetime1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9699-5407-4EE0-B2D3-6BBBE7B07CA9}" type="datetime1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CBE9-6E06-4CFC-A391-040C1B5434F4}" type="datetime1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B10-F00B-4518-A331-A32BA3836747}" type="datetime1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A26B-A24F-45BB-8458-6F5F6387F2BC}" type="datetime1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697C-D21A-4882-BDEA-9159D5B7D374}" type="datetime1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D5D2D-5D22-4AFF-BDDB-120D57A6025D}" type="datetime1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A6F7-81FA-4C45-9963-52D9F6FDC4C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vibe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edl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leeds.ac.uk/info/332/finding_and_evaluating_information/152/alerting_services_and_rss_feeds/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9AZEiWYCHo" TargetMode="External"/><Relationship Id="rId5" Type="http://schemas.openxmlformats.org/officeDocument/2006/relationships/hyperlink" Target="https://www.youtube.com/watch?v=CEFTVHOmAFM" TargetMode="External"/><Relationship Id="rId4" Type="http://schemas.openxmlformats.org/officeDocument/2006/relationships/hyperlink" Target="https://www.youtube.com/watch?v=83DH4PFXv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971" y="2060848"/>
            <a:ext cx="7772400" cy="1470025"/>
          </a:xfrm>
        </p:spPr>
        <p:txBody>
          <a:bodyPr/>
          <a:lstStyle/>
          <a:p>
            <a:r>
              <a:rPr lang="en-GB" b="1" dirty="0" smtClean="0"/>
              <a:t>Keeping up to date with research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608" y="3645024"/>
            <a:ext cx="6400800" cy="7200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Judy Wright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Senior Information Specialist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6206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4">
                    <a:lumMod val="75000"/>
                  </a:schemeClr>
                </a:solidFill>
              </a:rPr>
              <a:t>LIHS Mini Master Class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30120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Judy Wright© </a:t>
            </a:r>
            <a:r>
              <a:rPr lang="en-GB" dirty="0"/>
              <a:t>University of Leeds </a:t>
            </a:r>
            <a:r>
              <a:rPr lang="en-GB" dirty="0" smtClean="0"/>
              <a:t>2015.</a:t>
            </a:r>
            <a:r>
              <a:rPr lang="en-GB" dirty="0"/>
              <a:t> </a:t>
            </a:r>
            <a:r>
              <a:rPr lang="en-US" dirty="0"/>
              <a:t>This work is made available for reuse under the terms of the </a:t>
            </a:r>
            <a:r>
              <a:rPr lang="en-US" u="sng" dirty="0">
                <a:hlinkClick r:id="rId3"/>
              </a:rPr>
              <a:t>Creative Commons Attribution-</a:t>
            </a:r>
            <a:r>
              <a:rPr lang="en-US" u="sng" dirty="0" err="1">
                <a:hlinkClick r:id="rId3"/>
              </a:rPr>
              <a:t>NonCommercial</a:t>
            </a:r>
            <a:r>
              <a:rPr lang="en-US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ShareAlike</a:t>
            </a:r>
            <a:r>
              <a:rPr lang="en-US" u="sng" dirty="0">
                <a:hlinkClick r:id="rId3"/>
              </a:rPr>
              <a:t> 4.0 International</a:t>
            </a:r>
            <a:r>
              <a:rPr lang="en-US" dirty="0"/>
              <a:t> </a:t>
            </a:r>
            <a:r>
              <a:rPr lang="en-US" dirty="0" err="1"/>
              <a:t>Licence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028005"/>
            <a:ext cx="1116965" cy="393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8680"/>
            <a:ext cx="1424480" cy="948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548274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© </a:t>
            </a:r>
            <a:r>
              <a:rPr lang="en-GB" sz="900" dirty="0" err="1"/>
              <a:t>Alexandru</a:t>
            </a:r>
            <a:r>
              <a:rPr lang="en-GB" sz="900" dirty="0"/>
              <a:t> </a:t>
            </a:r>
            <a:r>
              <a:rPr lang="en-GB" sz="900" dirty="0" err="1"/>
              <a:t>Nicusor</a:t>
            </a:r>
            <a:r>
              <a:rPr lang="en-GB" sz="900" dirty="0"/>
              <a:t> </a:t>
            </a:r>
            <a:r>
              <a:rPr lang="en-GB" sz="900" dirty="0" err="1"/>
              <a:t>Matei</a:t>
            </a:r>
            <a:r>
              <a:rPr lang="en-GB" sz="900" dirty="0"/>
              <a:t>  2013 CC BY-NC-ND 2.0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02" y="307196"/>
            <a:ext cx="7067128" cy="85010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RSS Feeds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064896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View RSS feeds together in one place … a ‘reader’ </a:t>
            </a:r>
            <a:r>
              <a:rPr lang="en-GB" dirty="0" err="1" smtClean="0"/>
              <a:t>e.g</a:t>
            </a:r>
            <a:r>
              <a:rPr lang="en-GB" dirty="0" smtClean="0"/>
              <a:t> </a:t>
            </a:r>
            <a:r>
              <a:rPr lang="en-GB" dirty="0" err="1" smtClean="0"/>
              <a:t>Netvibes</a:t>
            </a:r>
            <a:r>
              <a:rPr lang="en-GB" dirty="0" smtClean="0"/>
              <a:t>, </a:t>
            </a:r>
            <a:r>
              <a:rPr lang="en-GB" dirty="0" err="1" smtClean="0"/>
              <a:t>Feedly</a:t>
            </a:r>
            <a:endParaRPr lang="en-GB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Add </a:t>
            </a:r>
            <a:r>
              <a:rPr lang="en-GB" sz="3200" dirty="0" smtClean="0"/>
              <a:t>Journal </a:t>
            </a:r>
            <a:r>
              <a:rPr lang="en-GB" sz="3200" dirty="0" err="1" smtClean="0"/>
              <a:t>ToCs</a:t>
            </a:r>
            <a:r>
              <a:rPr lang="en-GB" sz="3200" dirty="0" smtClean="0"/>
              <a:t>, </a:t>
            </a:r>
            <a:r>
              <a:rPr lang="en-GB" sz="3200" dirty="0"/>
              <a:t>News, Blogs, anything with RSS </a:t>
            </a:r>
            <a:r>
              <a:rPr lang="en-GB" sz="3200" dirty="0" smtClean="0"/>
              <a:t>icon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dirty="0"/>
              <a:t>Subscribe to a RSS feed by either</a:t>
            </a:r>
          </a:p>
          <a:p>
            <a:pPr lvl="1"/>
            <a:r>
              <a:rPr lang="en-GB" dirty="0"/>
              <a:t>Searching for the journal or website from within your reader (</a:t>
            </a:r>
            <a:r>
              <a:rPr lang="en-GB" dirty="0" err="1"/>
              <a:t>Netvibes</a:t>
            </a:r>
            <a:r>
              <a:rPr lang="en-GB" dirty="0"/>
              <a:t>, </a:t>
            </a:r>
            <a:r>
              <a:rPr lang="en-GB" dirty="0" err="1"/>
              <a:t>Feedly</a:t>
            </a:r>
            <a:r>
              <a:rPr lang="en-GB" dirty="0"/>
              <a:t>).</a:t>
            </a:r>
          </a:p>
          <a:p>
            <a:pPr lvl="1"/>
            <a:r>
              <a:rPr lang="en-GB" dirty="0"/>
              <a:t>Click the RSS icon on the web page (journal page) you’d like. Copy and paste the URL into your reader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5" name="Picture 4" descr="C:\Users\medjmwr\AppData\Local\Microsoft\Windows\Temporary Internet Files\Content.IE5\4U84HY1Z\r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09" y="2852936"/>
            <a:ext cx="19925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7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Netvibes</a:t>
            </a:r>
            <a:r>
              <a:rPr lang="en-GB" sz="3600" dirty="0" smtClean="0"/>
              <a:t>    </a:t>
            </a:r>
            <a:r>
              <a:rPr lang="en-GB" sz="3600" dirty="0">
                <a:hlinkClick r:id="rId3"/>
              </a:rPr>
              <a:t>www.netvibes.com</a:t>
            </a:r>
            <a:r>
              <a:rPr lang="en-GB" sz="3600" dirty="0" smtClean="0">
                <a:hlinkClick r:id="rId3"/>
              </a:rPr>
              <a:t>/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17006" r="46905" b="20623"/>
          <a:stretch/>
        </p:blipFill>
        <p:spPr bwMode="auto">
          <a:xfrm>
            <a:off x="154682" y="1062322"/>
            <a:ext cx="8881813" cy="5300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0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17049" r="44271" b="28160"/>
          <a:stretch/>
        </p:blipFill>
        <p:spPr bwMode="auto">
          <a:xfrm>
            <a:off x="184718" y="996061"/>
            <a:ext cx="8779770" cy="5384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18" y="260648"/>
            <a:ext cx="8491738" cy="634082"/>
          </a:xfrm>
        </p:spPr>
        <p:txBody>
          <a:bodyPr>
            <a:normAutofit fontScale="90000"/>
          </a:bodyPr>
          <a:lstStyle/>
          <a:p>
            <a:r>
              <a:rPr lang="en-GB" sz="4000" b="1" dirty="0" err="1" smtClean="0">
                <a:solidFill>
                  <a:schemeClr val="accent3">
                    <a:lumMod val="75000"/>
                  </a:schemeClr>
                </a:solidFill>
              </a:rPr>
              <a:t>Feedly</a:t>
            </a:r>
            <a:r>
              <a:rPr lang="en-GB" dirty="0" smtClean="0"/>
              <a:t>    </a:t>
            </a:r>
            <a:r>
              <a:rPr lang="en-GB" dirty="0" smtClean="0">
                <a:hlinkClick r:id="rId4"/>
              </a:rPr>
              <a:t>http://feedly.com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29600" cy="43204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Page Watcher – ChangeDetection.com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4426" r="71081" b="30159"/>
          <a:stretch/>
        </p:blipFill>
        <p:spPr bwMode="auto">
          <a:xfrm>
            <a:off x="737118" y="712317"/>
            <a:ext cx="7701132" cy="6101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Google Alerts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3912" y="700402"/>
            <a:ext cx="2970088" cy="61524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Set up your own alerts based on a search</a:t>
            </a:r>
          </a:p>
          <a:p>
            <a:r>
              <a:rPr lang="en-GB" dirty="0" smtClean="0"/>
              <a:t>Retrieves news items, blogs, web pages (</a:t>
            </a:r>
            <a:r>
              <a:rPr lang="en-GB" dirty="0" err="1" smtClean="0"/>
              <a:t>incl</a:t>
            </a:r>
            <a:r>
              <a:rPr lang="en-GB" dirty="0" smtClean="0"/>
              <a:t> journal articles) </a:t>
            </a:r>
          </a:p>
          <a:p>
            <a:r>
              <a:rPr lang="en-GB" dirty="0" smtClean="0"/>
              <a:t>Set options for how often, sources, language region…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4245" r="70000" b="4845"/>
          <a:stretch/>
        </p:blipFill>
        <p:spPr bwMode="auto">
          <a:xfrm>
            <a:off x="179512" y="692696"/>
            <a:ext cx="5924511" cy="6160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3">
                    <a:lumMod val="75000"/>
                  </a:schemeClr>
                </a:solidFill>
              </a:rPr>
              <a:t>Social Media </a:t>
            </a:r>
            <a:r>
              <a:rPr lang="en-GB" sz="3600" smtClean="0">
                <a:solidFill>
                  <a:schemeClr val="accent3">
                    <a:lumMod val="75000"/>
                  </a:schemeClr>
                </a:solidFill>
              </a:rPr>
              <a:t>– Twitter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50511" r="58916" b="4191"/>
          <a:stretch/>
        </p:blipFill>
        <p:spPr bwMode="auto">
          <a:xfrm>
            <a:off x="827584" y="1074187"/>
            <a:ext cx="7848872" cy="5244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287613"/>
            <a:ext cx="2771800" cy="6093715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Social Media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LinkedIn Group discussions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err="1" smtClean="0"/>
              <a:t>ResearchGate</a:t>
            </a:r>
            <a:r>
              <a:rPr lang="en-GB" sz="3600" dirty="0" smtClean="0"/>
              <a:t> follow authors, discussions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9943" r="63944" b="6591"/>
          <a:stretch/>
        </p:blipFill>
        <p:spPr bwMode="auto">
          <a:xfrm>
            <a:off x="107504" y="105779"/>
            <a:ext cx="6083434" cy="6752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Key points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Wide range of tools available</a:t>
            </a:r>
          </a:p>
          <a:p>
            <a:r>
              <a:rPr lang="en-GB" dirty="0" smtClean="0"/>
              <a:t>You control frequency and content of database alerts</a:t>
            </a:r>
          </a:p>
          <a:p>
            <a:r>
              <a:rPr lang="en-GB" dirty="0" smtClean="0"/>
              <a:t>Social media can alert you to new sources </a:t>
            </a:r>
          </a:p>
          <a:p>
            <a:r>
              <a:rPr lang="en-GB" dirty="0" smtClean="0"/>
              <a:t>Emails are hard to ignore/forget</a:t>
            </a:r>
          </a:p>
          <a:p>
            <a:r>
              <a:rPr lang="en-GB" dirty="0" smtClean="0"/>
              <a:t>Use a ‘Reader’ e.g. </a:t>
            </a:r>
            <a:r>
              <a:rPr lang="en-GB" dirty="0" err="1" smtClean="0"/>
              <a:t>Netvibes</a:t>
            </a:r>
            <a:r>
              <a:rPr lang="en-GB" dirty="0" smtClean="0"/>
              <a:t> to reduce email and read when convenient to you - but don’t  neglect it</a:t>
            </a:r>
          </a:p>
          <a:p>
            <a:r>
              <a:rPr lang="en-GB" dirty="0" smtClean="0"/>
              <a:t>Would adding twitter, personal interests ensure you look at your Reader?</a:t>
            </a:r>
          </a:p>
          <a:p>
            <a:r>
              <a:rPr lang="en-GB" dirty="0" smtClean="0"/>
              <a:t>Do you want to see alerts on your mobile phone / tablet?</a:t>
            </a:r>
          </a:p>
          <a:p>
            <a:r>
              <a:rPr lang="en-GB" dirty="0" smtClean="0"/>
              <a:t>Trial and error – can unsubscribe or change frequency if unmanageable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Further Information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006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UoL</a:t>
            </a:r>
            <a:r>
              <a:rPr lang="en-GB" dirty="0" smtClean="0"/>
              <a:t> Library help - Alerts and RSS feeds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library.leeds.ac.uk/info/332/finding_and_evaluating_information/152/alerting_services_and_rss_feeds/1</a:t>
            </a: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/>
              <a:t>UCTL Libraries –Keeping up to date  </a:t>
            </a:r>
            <a:r>
              <a:rPr lang="en-GB" dirty="0">
                <a:hlinkClick r:id="rId4"/>
              </a:rPr>
              <a:t>https://www.youtube.com/watch?v=83DH4PFXvhU</a:t>
            </a:r>
            <a:r>
              <a:rPr lang="en-GB" dirty="0"/>
              <a:t> </a:t>
            </a:r>
          </a:p>
          <a:p>
            <a:r>
              <a:rPr lang="en-GB" dirty="0" err="1" smtClean="0"/>
              <a:t>Netvibes</a:t>
            </a:r>
            <a:r>
              <a:rPr lang="en-GB" dirty="0" smtClean="0"/>
              <a:t> tutorial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www.youtube.com/watch?v=CEFTVHOmAFM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Feedly</a:t>
            </a:r>
            <a:r>
              <a:rPr lang="en-GB" dirty="0" smtClean="0"/>
              <a:t> tutoria</a:t>
            </a:r>
            <a:r>
              <a:rPr lang="en-GB" dirty="0"/>
              <a:t>l </a:t>
            </a:r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www.youtube.com/watch?v=Y9AZEiWYCHo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Keeping up to date helps you…</a:t>
            </a:r>
            <a:endParaRPr lang="en-GB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Keep abreast of recent developments in your field</a:t>
            </a:r>
          </a:p>
          <a:p>
            <a:r>
              <a:rPr lang="en-GB" dirty="0" smtClean="0"/>
              <a:t>Spot new opportunities (research gaps, funding, training…)</a:t>
            </a:r>
          </a:p>
          <a:p>
            <a:r>
              <a:rPr lang="en-GB" dirty="0" smtClean="0"/>
              <a:t>Monitor activities of others  </a:t>
            </a:r>
          </a:p>
          <a:p>
            <a:pPr lvl="1"/>
            <a:r>
              <a:rPr lang="en-GB" dirty="0" smtClean="0"/>
              <a:t>who is doing what? </a:t>
            </a:r>
            <a:endParaRPr lang="en-GB" dirty="0"/>
          </a:p>
          <a:p>
            <a:pPr lvl="1"/>
            <a:r>
              <a:rPr lang="en-GB" dirty="0" smtClean="0"/>
              <a:t>who is citing you?</a:t>
            </a:r>
          </a:p>
          <a:p>
            <a:r>
              <a:rPr lang="en-GB" dirty="0" smtClean="0"/>
              <a:t>BUT…with so many websites and new publications it can be overwhelming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Ways of monitoring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Database alerts (subjects, citations, journals)</a:t>
            </a:r>
          </a:p>
          <a:p>
            <a:r>
              <a:rPr lang="en-GB" dirty="0" smtClean="0"/>
              <a:t>Journal table of contents alerts</a:t>
            </a:r>
          </a:p>
          <a:p>
            <a:r>
              <a:rPr lang="en-GB" dirty="0" smtClean="0"/>
              <a:t>RSS Feeds and readers</a:t>
            </a:r>
          </a:p>
          <a:p>
            <a:r>
              <a:rPr lang="en-GB" dirty="0" smtClean="0"/>
              <a:t>Web page alerts</a:t>
            </a:r>
          </a:p>
          <a:p>
            <a:r>
              <a:rPr lang="en-GB" dirty="0" smtClean="0"/>
              <a:t>Email discussion lists</a:t>
            </a:r>
          </a:p>
          <a:p>
            <a:r>
              <a:rPr lang="en-GB" dirty="0" smtClean="0"/>
              <a:t>Social media/ Web 2.0</a:t>
            </a:r>
          </a:p>
          <a:p>
            <a:pPr lvl="1"/>
            <a:r>
              <a:rPr lang="en-GB" dirty="0" smtClean="0"/>
              <a:t>Twitter, </a:t>
            </a:r>
            <a:r>
              <a:rPr lang="en-GB" dirty="0" err="1" smtClean="0"/>
              <a:t>ResearchGate</a:t>
            </a:r>
            <a:r>
              <a:rPr lang="en-GB" dirty="0" smtClean="0"/>
              <a:t>, LinkedIn, Facebook</a:t>
            </a:r>
          </a:p>
          <a:p>
            <a:pPr lvl="1"/>
            <a:r>
              <a:rPr lang="en-GB" dirty="0" err="1" smtClean="0"/>
              <a:t>Mendeley</a:t>
            </a:r>
            <a:r>
              <a:rPr lang="en-GB" dirty="0" smtClean="0"/>
              <a:t>, </a:t>
            </a:r>
            <a:r>
              <a:rPr lang="en-GB" dirty="0" err="1" smtClean="0"/>
              <a:t>CiteULike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7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Ovid search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AutoAlert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1" t="25800" r="14527" b="47726"/>
          <a:stretch/>
        </p:blipFill>
        <p:spPr bwMode="auto">
          <a:xfrm>
            <a:off x="320119" y="1268760"/>
            <a:ext cx="7209927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9800" r="38937" b="55400"/>
          <a:stretch/>
        </p:blipFill>
        <p:spPr bwMode="auto">
          <a:xfrm>
            <a:off x="2873522" y="3573016"/>
            <a:ext cx="6126480" cy="2651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119" y="3573016"/>
            <a:ext cx="2451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Save your subject search (or author search) as an </a:t>
            </a:r>
            <a:r>
              <a:rPr lang="en-GB" sz="2800" b="1" dirty="0" err="1" smtClean="0"/>
              <a:t>AutoAlert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7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Ovid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AutoAlert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form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9500" r="48439" b="13900"/>
          <a:stretch/>
        </p:blipFill>
        <p:spPr bwMode="auto">
          <a:xfrm>
            <a:off x="1110412" y="836711"/>
            <a:ext cx="6989980" cy="5945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289768" y="1268760"/>
            <a:ext cx="20162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0412" y="2204864"/>
            <a:ext cx="509260" cy="1604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0412" y="4221088"/>
            <a:ext cx="509260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27784" y="5900092"/>
            <a:ext cx="3024336" cy="688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7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764" y="188640"/>
            <a:ext cx="4402832" cy="3065748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Who has cited my work? – 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 err="1" smtClean="0"/>
              <a:t>WoS</a:t>
            </a:r>
            <a:r>
              <a:rPr lang="en-GB" sz="3100" dirty="0" smtClean="0"/>
              <a:t> Cited reference search</a:t>
            </a:r>
            <a:endParaRPr lang="en-GB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7208" r="27437" b="31800"/>
          <a:stretch/>
        </p:blipFill>
        <p:spPr bwMode="auto">
          <a:xfrm>
            <a:off x="395536" y="3479180"/>
            <a:ext cx="8481060" cy="3123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3196" r="56188" b="32366"/>
          <a:stretch/>
        </p:blipFill>
        <p:spPr bwMode="auto">
          <a:xfrm>
            <a:off x="179512" y="188640"/>
            <a:ext cx="3744416" cy="3065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47664" y="2060848"/>
            <a:ext cx="172819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04248" y="5805264"/>
            <a:ext cx="207234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0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908" y="274638"/>
            <a:ext cx="3281580" cy="2722314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Who has cited my work? – 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/>
              <a:t>www.researchgate.net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1707" r="54817" b="12488"/>
          <a:stretch/>
        </p:blipFill>
        <p:spPr bwMode="auto">
          <a:xfrm>
            <a:off x="179510" y="332656"/>
            <a:ext cx="5503397" cy="6224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43608" y="4941168"/>
            <a:ext cx="136815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6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Journal Table of Contents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– select multiple journals and set preferences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13552" r="58460" b="16430"/>
          <a:stretch/>
        </p:blipFill>
        <p:spPr bwMode="auto">
          <a:xfrm>
            <a:off x="467544" y="1196752"/>
            <a:ext cx="8208912" cy="52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1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Journal </a:t>
            </a:r>
            <a:r>
              <a:rPr lang="en-GB" sz="3600" b="1" dirty="0" err="1" smtClean="0">
                <a:solidFill>
                  <a:schemeClr val="accent3">
                    <a:lumMod val="75000"/>
                  </a:schemeClr>
                </a:solidFill>
              </a:rPr>
              <a:t>ToCs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</a:rPr>
              <a:t> – BMC Email example</a:t>
            </a:r>
            <a:endParaRPr lang="en-GB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144" y="1600200"/>
            <a:ext cx="3168352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Receive an email or RSS feed</a:t>
            </a:r>
          </a:p>
          <a:p>
            <a:r>
              <a:rPr lang="en-GB" dirty="0" smtClean="0"/>
              <a:t>Choose multiple journals from a single website</a:t>
            </a:r>
          </a:p>
          <a:p>
            <a:pPr lvl="1"/>
            <a:r>
              <a:rPr lang="en-GB" dirty="0" smtClean="0"/>
              <a:t>Science Direct</a:t>
            </a:r>
          </a:p>
          <a:p>
            <a:pPr lvl="1"/>
            <a:r>
              <a:rPr lang="en-GB" dirty="0" smtClean="0"/>
              <a:t>Scopus</a:t>
            </a:r>
          </a:p>
          <a:p>
            <a:pPr lvl="1"/>
            <a:r>
              <a:rPr lang="en-GB" dirty="0" err="1" smtClean="0"/>
              <a:t>BioMed</a:t>
            </a:r>
            <a:r>
              <a:rPr lang="en-GB" dirty="0" smtClean="0"/>
              <a:t> Central</a:t>
            </a:r>
          </a:p>
          <a:p>
            <a:pPr lvl="1"/>
            <a:r>
              <a:rPr lang="en-GB" dirty="0" err="1" smtClean="0"/>
              <a:t>Ingenta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LIHS Mini Master Class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6" t="26655" r="7048" b="24103"/>
          <a:stretch/>
        </p:blipFill>
        <p:spPr bwMode="auto">
          <a:xfrm>
            <a:off x="179512" y="1412776"/>
            <a:ext cx="5927294" cy="5065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A6F7-81FA-4C45-9963-52D9F6FDC4C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602</Words>
  <Application>Microsoft Office PowerPoint</Application>
  <PresentationFormat>On-screen Show (4:3)</PresentationFormat>
  <Paragraphs>126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Keeping up to date with research</vt:lpstr>
      <vt:lpstr>Keeping up to date helps you…</vt:lpstr>
      <vt:lpstr>Ways of monitoring</vt:lpstr>
      <vt:lpstr>Ovid search AutoAlert</vt:lpstr>
      <vt:lpstr>Ovid AutoAlert form</vt:lpstr>
      <vt:lpstr>Who has cited my work? – 1  WoS Cited reference search</vt:lpstr>
      <vt:lpstr>Who has cited my work? – 2  www.researchgate.net</vt:lpstr>
      <vt:lpstr>Journal Table of Contents  – select multiple journals and set preferences</vt:lpstr>
      <vt:lpstr>Journal ToCs – BMC Email example</vt:lpstr>
      <vt:lpstr>RSS Feeds</vt:lpstr>
      <vt:lpstr>Netvibes    www.netvibes.com/ </vt:lpstr>
      <vt:lpstr>Feedly    http://feedly.com </vt:lpstr>
      <vt:lpstr>Page Watcher – ChangeDetection.com</vt:lpstr>
      <vt:lpstr>Google Alerts</vt:lpstr>
      <vt:lpstr>Social Media – Twitter</vt:lpstr>
      <vt:lpstr>Social Media   LinkedIn Group discussions  ResearchGate follow authors, discussions </vt:lpstr>
      <vt:lpstr>Key points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Searching: an overview</dc:title>
  <dc:creator>Judy Wright</dc:creator>
  <cp:lastModifiedBy>Wright</cp:lastModifiedBy>
  <cp:revision>80</cp:revision>
  <cp:lastPrinted>2015-02-02T17:18:46Z</cp:lastPrinted>
  <dcterms:created xsi:type="dcterms:W3CDTF">2012-10-07T17:08:36Z</dcterms:created>
  <dcterms:modified xsi:type="dcterms:W3CDTF">2015-02-03T09:09:01Z</dcterms:modified>
</cp:coreProperties>
</file>