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0" r:id="rId4"/>
    <p:sldId id="258" r:id="rId5"/>
    <p:sldId id="263" r:id="rId6"/>
    <p:sldId id="259" r:id="rId7"/>
    <p:sldId id="266" r:id="rId8"/>
    <p:sldId id="261" r:id="rId9"/>
    <p:sldId id="268" r:id="rId10"/>
    <p:sldId id="262" r:id="rId11"/>
    <p:sldId id="269" r:id="rId12"/>
    <p:sldId id="270"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3" d="100"/>
          <a:sy n="63" d="100"/>
        </p:scale>
        <p:origin x="70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69C78D5-2141-4EE5-8EA2-B80D82F53FDA}" type="datetimeFigureOut">
              <a:rPr lang="en-GB" smtClean="0"/>
              <a:t>30/01/2018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149D82D-6BE7-4BDE-8472-DE40E720B9FC}" type="slidenum">
              <a:rPr lang="en-GB" smtClean="0"/>
              <a:t>‹#›</a:t>
            </a:fld>
            <a:endParaRPr lang="en-GB"/>
          </a:p>
        </p:txBody>
      </p:sp>
    </p:spTree>
    <p:extLst>
      <p:ext uri="{BB962C8B-B14F-4D97-AF65-F5344CB8AC3E}">
        <p14:creationId xmlns:p14="http://schemas.microsoft.com/office/powerpoint/2010/main" val="27009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A56ED45-6020-4A75-B386-24CF5274239F}" type="datetimeFigureOut">
              <a:rPr lang="en-GB" smtClean="0"/>
              <a:t>30/01/2018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6EF5E4F-73D4-42B1-9DE7-BD5F5ED1BA2D}" type="slidenum">
              <a:rPr lang="en-GB" smtClean="0"/>
              <a:t>‹#›</a:t>
            </a:fld>
            <a:endParaRPr lang="en-GB"/>
          </a:p>
        </p:txBody>
      </p:sp>
    </p:spTree>
    <p:extLst>
      <p:ext uri="{BB962C8B-B14F-4D97-AF65-F5344CB8AC3E}">
        <p14:creationId xmlns:p14="http://schemas.microsoft.com/office/powerpoint/2010/main" val="388423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Hard to find</a:t>
            </a:r>
          </a:p>
          <a:p>
            <a:r>
              <a:rPr lang="en-GB" dirty="0" smtClean="0"/>
              <a:t>Free (Normally)</a:t>
            </a:r>
          </a:p>
          <a:p>
            <a:r>
              <a:rPr lang="en-GB" dirty="0" smtClean="0"/>
              <a:t>High quality information (Normally)</a:t>
            </a:r>
          </a:p>
          <a:p>
            <a:r>
              <a:rPr lang="en-GB" dirty="0" smtClean="0"/>
              <a:t>Peer review ? Sometimes</a:t>
            </a:r>
          </a:p>
          <a:p>
            <a:r>
              <a:rPr lang="en-GB" dirty="0" smtClean="0"/>
              <a:t>Updated information about specific subjects</a:t>
            </a:r>
          </a:p>
          <a:p>
            <a:endParaRPr lang="en-GB" dirty="0"/>
          </a:p>
        </p:txBody>
      </p:sp>
      <p:sp>
        <p:nvSpPr>
          <p:cNvPr id="4" name="Slide Number Placeholder 3"/>
          <p:cNvSpPr>
            <a:spLocks noGrp="1"/>
          </p:cNvSpPr>
          <p:nvPr>
            <p:ph type="sldNum" sz="quarter" idx="10"/>
          </p:nvPr>
        </p:nvSpPr>
        <p:spPr/>
        <p:txBody>
          <a:bodyPr/>
          <a:lstStyle/>
          <a:p>
            <a:fld id="{B6EF5E4F-73D4-42B1-9DE7-BD5F5ED1BA2D}" type="slidenum">
              <a:rPr lang="en-GB" smtClean="0"/>
              <a:t>6</a:t>
            </a:fld>
            <a:endParaRPr lang="en-GB"/>
          </a:p>
        </p:txBody>
      </p:sp>
    </p:spTree>
    <p:extLst>
      <p:ext uri="{BB962C8B-B14F-4D97-AF65-F5344CB8AC3E}">
        <p14:creationId xmlns:p14="http://schemas.microsoft.com/office/powerpoint/2010/main" val="381160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Authorship.</a:t>
            </a:r>
            <a:r>
              <a:rPr lang="en-GB" sz="1200" b="0" i="0" kern="1200" dirty="0" smtClean="0">
                <a:solidFill>
                  <a:schemeClr val="tx1"/>
                </a:solidFill>
                <a:effectLst/>
                <a:latin typeface="+mn-lt"/>
                <a:ea typeface="+mn-ea"/>
                <a:cs typeface="+mn-cs"/>
              </a:rPr>
              <a:t> Although there are no named authors, the report describes groups of Key Informants and Technical Experts consulted for the report starting on page 13. How potential conflicts of interest are handled is discussed there as well.</a:t>
            </a:r>
          </a:p>
          <a:p>
            <a:r>
              <a:rPr lang="en-GB" sz="1200" b="1" i="0" kern="1200" dirty="0" smtClean="0">
                <a:solidFill>
                  <a:schemeClr val="tx1"/>
                </a:solidFill>
                <a:effectLst/>
                <a:latin typeface="+mn-lt"/>
                <a:ea typeface="+mn-ea"/>
                <a:cs typeface="+mn-cs"/>
              </a:rPr>
              <a:t>Source of the Report.</a:t>
            </a:r>
            <a:r>
              <a:rPr lang="en-GB" sz="1200" b="0" i="0" kern="1200" dirty="0" smtClean="0">
                <a:solidFill>
                  <a:schemeClr val="tx1"/>
                </a:solidFill>
                <a:effectLst/>
                <a:latin typeface="+mn-lt"/>
                <a:ea typeface="+mn-ea"/>
                <a:cs typeface="+mn-cs"/>
              </a:rPr>
              <a:t> The source - AHRQ - is clearly stated on each page. This is a well-respected U.S. Government agency, in the .</a:t>
            </a:r>
            <a:r>
              <a:rPr lang="en-GB" sz="1200" b="0" i="0" kern="1200" dirty="0" err="1" smtClean="0">
                <a:solidFill>
                  <a:schemeClr val="tx1"/>
                </a:solidFill>
                <a:effectLst/>
                <a:latin typeface="+mn-lt"/>
                <a:ea typeface="+mn-ea"/>
                <a:cs typeface="+mn-cs"/>
              </a:rPr>
              <a:t>gov</a:t>
            </a:r>
            <a:r>
              <a:rPr lang="en-GB" sz="1200" b="0" i="0" kern="1200" dirty="0" smtClean="0">
                <a:solidFill>
                  <a:schemeClr val="tx1"/>
                </a:solidFill>
                <a:effectLst/>
                <a:latin typeface="+mn-lt"/>
                <a:ea typeface="+mn-ea"/>
                <a:cs typeface="+mn-cs"/>
              </a:rPr>
              <a:t> domain, which is listed in many collections of grey literature producing organizations.</a:t>
            </a:r>
          </a:p>
          <a:p>
            <a:r>
              <a:rPr lang="en-GB" sz="1200" b="1" i="0" kern="1200" dirty="0" smtClean="0">
                <a:solidFill>
                  <a:schemeClr val="tx1"/>
                </a:solidFill>
                <a:effectLst/>
                <a:latin typeface="+mn-lt"/>
                <a:ea typeface="+mn-ea"/>
                <a:cs typeface="+mn-cs"/>
              </a:rPr>
              <a:t>Transparency of Methods.</a:t>
            </a:r>
            <a:r>
              <a:rPr lang="en-GB" sz="1200" b="0" i="0" kern="1200" dirty="0" smtClean="0">
                <a:solidFill>
                  <a:schemeClr val="tx1"/>
                </a:solidFill>
                <a:effectLst/>
                <a:latin typeface="+mn-lt"/>
                <a:ea typeface="+mn-ea"/>
                <a:cs typeface="+mn-cs"/>
              </a:rPr>
              <a:t> The methods and evaluation criteria are clearly outlined starting on page 6 of the report. The search strategy used to generate literature for review is provided in an appendix to the report.</a:t>
            </a:r>
          </a:p>
          <a:p>
            <a:r>
              <a:rPr lang="en-GB" sz="1200" b="1" i="0" kern="1200" dirty="0" smtClean="0">
                <a:solidFill>
                  <a:schemeClr val="tx1"/>
                </a:solidFill>
                <a:effectLst/>
                <a:latin typeface="+mn-lt"/>
                <a:ea typeface="+mn-ea"/>
                <a:cs typeface="+mn-cs"/>
              </a:rPr>
              <a:t>Currency.</a:t>
            </a:r>
            <a:r>
              <a:rPr lang="en-GB" sz="1200" b="0" i="0" kern="1200" dirty="0" smtClean="0">
                <a:solidFill>
                  <a:schemeClr val="tx1"/>
                </a:solidFill>
                <a:effectLst/>
                <a:latin typeface="+mn-lt"/>
                <a:ea typeface="+mn-ea"/>
                <a:cs typeface="+mn-cs"/>
              </a:rPr>
              <a:t> The date, December 16, 2011, is clearly indicated on each page of the report.</a:t>
            </a:r>
          </a:p>
          <a:p>
            <a:endParaRPr lang="en-GB" dirty="0"/>
          </a:p>
        </p:txBody>
      </p:sp>
      <p:sp>
        <p:nvSpPr>
          <p:cNvPr id="4" name="Slide Number Placeholder 3"/>
          <p:cNvSpPr>
            <a:spLocks noGrp="1"/>
          </p:cNvSpPr>
          <p:nvPr>
            <p:ph type="sldNum" sz="quarter" idx="10"/>
          </p:nvPr>
        </p:nvSpPr>
        <p:spPr/>
        <p:txBody>
          <a:bodyPr/>
          <a:lstStyle/>
          <a:p>
            <a:fld id="{B6EF5E4F-73D4-42B1-9DE7-BD5F5ED1BA2D}" type="slidenum">
              <a:rPr lang="en-GB" smtClean="0"/>
              <a:t>7</a:t>
            </a:fld>
            <a:endParaRPr lang="en-GB"/>
          </a:p>
        </p:txBody>
      </p:sp>
    </p:spTree>
    <p:extLst>
      <p:ext uri="{BB962C8B-B14F-4D97-AF65-F5344CB8AC3E}">
        <p14:creationId xmlns:p14="http://schemas.microsoft.com/office/powerpoint/2010/main" val="2894950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DD2905-C8E1-4A38-8FAD-439CC7F0BAD6}"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168960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D2905-C8E1-4A38-8FAD-439CC7F0BAD6}"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1712838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D2905-C8E1-4A38-8FAD-439CC7F0BAD6}"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203721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DD2905-C8E1-4A38-8FAD-439CC7F0BAD6}"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32188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DD2905-C8E1-4A38-8FAD-439CC7F0BAD6}" type="datetimeFigureOut">
              <a:rPr lang="en-GB" smtClean="0"/>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115779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DD2905-C8E1-4A38-8FAD-439CC7F0BAD6}"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3020020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DD2905-C8E1-4A38-8FAD-439CC7F0BAD6}" type="datetimeFigureOut">
              <a:rPr lang="en-GB" smtClean="0"/>
              <a:t>30/01/2018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246767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DD2905-C8E1-4A38-8FAD-439CC7F0BAD6}" type="datetimeFigureOut">
              <a:rPr lang="en-GB" smtClean="0"/>
              <a:t>30/01/2018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249339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D2905-C8E1-4A38-8FAD-439CC7F0BAD6}" type="datetimeFigureOut">
              <a:rPr lang="en-GB" smtClean="0"/>
              <a:t>30/01/2018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193988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DD2905-C8E1-4A38-8FAD-439CC7F0BAD6}"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53346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DD2905-C8E1-4A38-8FAD-439CC7F0BAD6}" type="datetimeFigureOut">
              <a:rPr lang="en-GB" smtClean="0"/>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6B2457-487F-496B-ABA3-43429F2F7161}" type="slidenum">
              <a:rPr lang="en-GB" smtClean="0"/>
              <a:t>‹#›</a:t>
            </a:fld>
            <a:endParaRPr lang="en-GB"/>
          </a:p>
        </p:txBody>
      </p:sp>
    </p:spTree>
    <p:extLst>
      <p:ext uri="{BB962C8B-B14F-4D97-AF65-F5344CB8AC3E}">
        <p14:creationId xmlns:p14="http://schemas.microsoft.com/office/powerpoint/2010/main" val="115486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D2905-C8E1-4A38-8FAD-439CC7F0BAD6}" type="datetimeFigureOut">
              <a:rPr lang="en-GB" smtClean="0"/>
              <a:t>30/01/2018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B2457-487F-496B-ABA3-43429F2F7161}" type="slidenum">
              <a:rPr lang="en-GB" smtClean="0"/>
              <a:t>‹#›</a:t>
            </a:fld>
            <a:endParaRPr lang="en-GB"/>
          </a:p>
        </p:txBody>
      </p:sp>
    </p:spTree>
    <p:extLst>
      <p:ext uri="{BB962C8B-B14F-4D97-AF65-F5344CB8AC3E}">
        <p14:creationId xmlns:p14="http://schemas.microsoft.com/office/powerpoint/2010/main" val="14467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dth.ca/resources/finding-evidence/grey-matters" TargetMode="External"/><Relationship Id="rId2" Type="http://schemas.openxmlformats.org/officeDocument/2006/relationships/hyperlink" Target="http://phe.baileysolutions.co.uk/custompage6.aspx" TargetMode="External"/><Relationship Id="rId1" Type="http://schemas.openxmlformats.org/officeDocument/2006/relationships/slideLayout" Target="../slideLayouts/slideLayout2.xml"/><Relationship Id="rId4" Type="http://schemas.openxmlformats.org/officeDocument/2006/relationships/hyperlink" Target="https://www.ihe.ca/download/health_technology_assessment_on_the_net_2016.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4.jpg"/><Relationship Id="rId2" Type="http://schemas.openxmlformats.org/officeDocument/2006/relationships/image" Target="../media/image43.jpg"/><Relationship Id="rId1" Type="http://schemas.openxmlformats.org/officeDocument/2006/relationships/slideLayout" Target="../slideLayouts/slideLayout2.xml"/><Relationship Id="rId6" Type="http://schemas.openxmlformats.org/officeDocument/2006/relationships/hyperlink" Target="https://bmcresnotes.biomedcentral.com/articles/10.1186/s13104-015-1079-y" TargetMode="External"/><Relationship Id="rId5" Type="http://schemas.openxmlformats.org/officeDocument/2006/relationships/image" Target="../media/image16.jpg"/><Relationship Id="rId4" Type="http://schemas.openxmlformats.org/officeDocument/2006/relationships/image" Target="../media/image45.jpg"/></Relationships>
</file>

<file path=ppt/slides/_rels/slide12.xml.rels><?xml version="1.0" encoding="UTF-8" standalone="yes"?>
<Relationships xmlns="http://schemas.openxmlformats.org/package/2006/relationships"><Relationship Id="rId2" Type="http://schemas.openxmlformats.org/officeDocument/2006/relationships/image" Target="../media/image4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alltrials.net/news/half-of-all-trials-unreported/"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hyperlink" Target="http://dspace.flinders.edu.au/jspui/bitstream/2328/3326/4/AACODS_Checklist.pdf" TargetMode="External"/><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g"/><Relationship Id="rId10" Type="http://schemas.openxmlformats.org/officeDocument/2006/relationships/image" Target="../media/image18.jpeg"/><Relationship Id="rId4" Type="http://schemas.openxmlformats.org/officeDocument/2006/relationships/hyperlink" Target="https://dspace.flinders.edu.au/xmlui/bitstream/handle/2328/3326/AACODS_Checklist.pdf;jsessionid=0D9DFCCC81F5E8CFCFC2357DDD60EFF0?sequence=4" TargetMode="External"/><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image" Target="../media/image23.pn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10" Type="http://schemas.openxmlformats.org/officeDocument/2006/relationships/image" Target="../media/image26.jpeg"/><Relationship Id="rId4" Type="http://schemas.openxmlformats.org/officeDocument/2006/relationships/hyperlink" Target="https://medhealth.leeds.ac.uk/info/639/information_specialists/1790/finding_randomised_controlled_trials" TargetMode="External"/><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gif"/><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jpe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28101"/>
          </a:xfrm>
        </p:spPr>
        <p:txBody>
          <a:bodyPr>
            <a:noAutofit/>
          </a:bodyPr>
          <a:lstStyle/>
          <a:p>
            <a:r>
              <a:rPr lang="en-GB" sz="7200" b="1" dirty="0" smtClean="0">
                <a:solidFill>
                  <a:schemeClr val="tx1">
                    <a:lumMod val="50000"/>
                    <a:lumOff val="50000"/>
                  </a:schemeClr>
                </a:solidFill>
              </a:rPr>
              <a:t>Grey Literature </a:t>
            </a:r>
            <a:r>
              <a:rPr lang="en-GB" sz="7200" dirty="0" smtClean="0"/>
              <a:t/>
            </a:r>
            <a:br>
              <a:rPr lang="en-GB" sz="7200" dirty="0" smtClean="0"/>
            </a:br>
            <a:endParaRPr lang="en-GB" sz="7200" dirty="0"/>
          </a:p>
        </p:txBody>
      </p:sp>
      <p:sp>
        <p:nvSpPr>
          <p:cNvPr id="3" name="Subtitle 2"/>
          <p:cNvSpPr>
            <a:spLocks noGrp="1"/>
          </p:cNvSpPr>
          <p:nvPr>
            <p:ph type="subTitle" idx="1"/>
          </p:nvPr>
        </p:nvSpPr>
        <p:spPr>
          <a:xfrm>
            <a:off x="2001520" y="4689158"/>
            <a:ext cx="9144000" cy="1655762"/>
          </a:xfrm>
        </p:spPr>
        <p:txBody>
          <a:bodyPr>
            <a:normAutofit fontScale="77500" lnSpcReduction="20000"/>
          </a:bodyPr>
          <a:lstStyle/>
          <a:p>
            <a:pPr algn="r"/>
            <a:endParaRPr lang="en-GB" dirty="0" smtClean="0"/>
          </a:p>
          <a:p>
            <a:pPr algn="r"/>
            <a:endParaRPr lang="en-GB" dirty="0"/>
          </a:p>
          <a:p>
            <a:pPr algn="r"/>
            <a:r>
              <a:rPr lang="en-GB" dirty="0" smtClean="0"/>
              <a:t>30/01/2018</a:t>
            </a:r>
          </a:p>
          <a:p>
            <a:pPr algn="r"/>
            <a:r>
              <a:rPr lang="en-GB" dirty="0" smtClean="0"/>
              <a:t>Rocio Rodriguez</a:t>
            </a:r>
          </a:p>
          <a:p>
            <a:pPr algn="r"/>
            <a:r>
              <a:rPr lang="en-GB" dirty="0" smtClean="0"/>
              <a:t>Information Specialist AUHE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0702" y="3916818"/>
            <a:ext cx="3490595" cy="10050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1530" y="2418080"/>
            <a:ext cx="2408952" cy="3211936"/>
          </a:xfrm>
          <a:prstGeom prst="rect">
            <a:avLst/>
          </a:prstGeom>
        </p:spPr>
      </p:pic>
      <p:sp>
        <p:nvSpPr>
          <p:cNvPr id="6" name="TextBox 5"/>
          <p:cNvSpPr txBox="1"/>
          <p:nvPr/>
        </p:nvSpPr>
        <p:spPr>
          <a:xfrm>
            <a:off x="5602114" y="2253055"/>
            <a:ext cx="987771" cy="1200329"/>
          </a:xfrm>
          <a:prstGeom prst="rect">
            <a:avLst/>
          </a:prstGeom>
          <a:noFill/>
        </p:spPr>
        <p:txBody>
          <a:bodyPr wrap="none" rtlCol="0">
            <a:spAutoFit/>
          </a:bodyPr>
          <a:lstStyle/>
          <a:p>
            <a:pPr algn="ctr"/>
            <a:r>
              <a:rPr lang="en-GB" sz="7200" b="1" dirty="0"/>
              <a:t>is</a:t>
            </a:r>
            <a:r>
              <a:rPr lang="en-GB" sz="7200" dirty="0"/>
              <a:t> </a:t>
            </a:r>
          </a:p>
        </p:txBody>
      </p:sp>
    </p:spTree>
    <p:extLst>
      <p:ext uri="{BB962C8B-B14F-4D97-AF65-F5344CB8AC3E}">
        <p14:creationId xmlns:p14="http://schemas.microsoft.com/office/powerpoint/2010/main" val="321310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Indexes of Grey Literature</a:t>
            </a:r>
            <a:endParaRPr lang="en-GB" b="1" dirty="0"/>
          </a:p>
        </p:txBody>
      </p:sp>
      <p:sp>
        <p:nvSpPr>
          <p:cNvPr id="3" name="Content Placeholder 2"/>
          <p:cNvSpPr>
            <a:spLocks noGrp="1"/>
          </p:cNvSpPr>
          <p:nvPr>
            <p:ph idx="1"/>
          </p:nvPr>
        </p:nvSpPr>
        <p:spPr/>
        <p:txBody>
          <a:bodyPr>
            <a:normAutofit lnSpcReduction="10000"/>
          </a:bodyPr>
          <a:lstStyle/>
          <a:p>
            <a:endParaRPr lang="en-GB" dirty="0" smtClean="0"/>
          </a:p>
          <a:p>
            <a:pPr marL="0" indent="0">
              <a:buNone/>
            </a:pPr>
            <a:r>
              <a:rPr lang="en-GB" dirty="0" smtClean="0"/>
              <a:t>Public Health England’s Index </a:t>
            </a:r>
          </a:p>
          <a:p>
            <a:pPr marL="0" indent="0">
              <a:buNone/>
            </a:pPr>
            <a:r>
              <a:rPr lang="en-GB" dirty="0" smtClean="0">
                <a:hlinkClick r:id="rId2"/>
              </a:rPr>
              <a:t>http</a:t>
            </a:r>
            <a:r>
              <a:rPr lang="en-GB" dirty="0">
                <a:hlinkClick r:id="rId2"/>
              </a:rPr>
              <a:t>://</a:t>
            </a:r>
            <a:r>
              <a:rPr lang="en-GB" dirty="0" smtClean="0">
                <a:hlinkClick r:id="rId2"/>
              </a:rPr>
              <a:t>phe.baileysolutions.co.uk/custompage6.aspx</a:t>
            </a:r>
            <a:endParaRPr lang="en-GB" dirty="0" smtClean="0"/>
          </a:p>
          <a:p>
            <a:pPr marL="0" indent="0">
              <a:buNone/>
            </a:pPr>
            <a:endParaRPr lang="en-GB" dirty="0" smtClean="0"/>
          </a:p>
          <a:p>
            <a:pPr marL="0" indent="0">
              <a:buNone/>
            </a:pPr>
            <a:r>
              <a:rPr lang="en-GB" dirty="0" smtClean="0"/>
              <a:t>Grey </a:t>
            </a:r>
            <a:r>
              <a:rPr lang="en-GB" dirty="0"/>
              <a:t>Matters</a:t>
            </a:r>
            <a:br>
              <a:rPr lang="en-GB" dirty="0"/>
            </a:br>
            <a:r>
              <a:rPr lang="en-GB" dirty="0">
                <a:hlinkClick r:id="rId3"/>
              </a:rPr>
              <a:t>https://</a:t>
            </a:r>
            <a:r>
              <a:rPr lang="en-GB" dirty="0" smtClean="0">
                <a:hlinkClick r:id="rId3"/>
              </a:rPr>
              <a:t>www.cadth.ca/resources/finding-evidence/grey-matters</a:t>
            </a:r>
            <a:endParaRPr lang="en-GB" dirty="0" smtClean="0"/>
          </a:p>
          <a:p>
            <a:pPr marL="0" indent="0">
              <a:buNone/>
            </a:pPr>
            <a:endParaRPr lang="en-GB" dirty="0" smtClean="0"/>
          </a:p>
          <a:p>
            <a:pPr marL="0" indent="0">
              <a:buNone/>
            </a:pPr>
            <a:r>
              <a:rPr lang="en-GB" dirty="0" smtClean="0"/>
              <a:t>HTA on the </a:t>
            </a:r>
            <a:r>
              <a:rPr lang="en-GB" dirty="0"/>
              <a:t>Net</a:t>
            </a:r>
            <a:br>
              <a:rPr lang="en-GB" dirty="0"/>
            </a:br>
            <a:r>
              <a:rPr lang="en-GB" dirty="0">
                <a:hlinkClick r:id="rId4"/>
              </a:rPr>
              <a:t>https://</a:t>
            </a:r>
            <a:r>
              <a:rPr lang="en-GB" dirty="0" smtClean="0">
                <a:hlinkClick r:id="rId4"/>
              </a:rPr>
              <a:t>www.ihe.ca/download/health_technology_assessment_on_the_net_2016.pdf</a:t>
            </a:r>
            <a:endParaRPr lang="en-GB" dirty="0" smtClean="0"/>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45407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5157" y="701993"/>
            <a:ext cx="2886075" cy="15811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677" y="2840426"/>
            <a:ext cx="2143125"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4290" y="3147059"/>
            <a:ext cx="2857500" cy="16002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2237" y="3416297"/>
            <a:ext cx="2416492" cy="991381"/>
          </a:xfrm>
          <a:prstGeom prst="rect">
            <a:avLst/>
          </a:prstGeom>
        </p:spPr>
      </p:pic>
      <p:sp>
        <p:nvSpPr>
          <p:cNvPr id="8" name="Rectangle 7"/>
          <p:cNvSpPr/>
          <p:nvPr/>
        </p:nvSpPr>
        <p:spPr>
          <a:xfrm>
            <a:off x="1304290" y="5636337"/>
            <a:ext cx="9300210" cy="1107996"/>
          </a:xfrm>
          <a:prstGeom prst="rect">
            <a:avLst/>
          </a:prstGeom>
        </p:spPr>
        <p:txBody>
          <a:bodyPr wrap="square">
            <a:spAutoFit/>
          </a:bodyPr>
          <a:lstStyle/>
          <a:p>
            <a:r>
              <a:rPr lang="en-GB" sz="1600" dirty="0"/>
              <a:t>Briscoe, S. (2015) Web searching for systematic reviews: a case study of reporting standards in the UK Health Technology Assessment programme. BMC Res Notes, 8, pp. 153.</a:t>
            </a:r>
            <a:br>
              <a:rPr lang="en-GB" sz="1600" dirty="0"/>
            </a:br>
            <a:r>
              <a:rPr lang="en-GB" sz="1600" dirty="0">
                <a:hlinkClick r:id="rId6"/>
              </a:rPr>
              <a:t>https://</a:t>
            </a:r>
            <a:r>
              <a:rPr lang="en-GB" sz="1600" dirty="0" smtClean="0">
                <a:hlinkClick r:id="rId6"/>
              </a:rPr>
              <a:t>bmcresnotes.biomedcentral.com/articles/10.1186/s13104-015-1079-y</a:t>
            </a:r>
            <a:endParaRPr lang="en-GB" sz="1600" dirty="0" smtClean="0"/>
          </a:p>
          <a:p>
            <a:endParaRPr lang="en-GB" dirty="0"/>
          </a:p>
        </p:txBody>
      </p:sp>
    </p:spTree>
    <p:extLst>
      <p:ext uri="{BB962C8B-B14F-4D97-AF65-F5344CB8AC3E}">
        <p14:creationId xmlns:p14="http://schemas.microsoft.com/office/powerpoint/2010/main" val="177986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5497" y="554088"/>
            <a:ext cx="8721006" cy="5459350"/>
          </a:xfrm>
        </p:spPr>
      </p:pic>
    </p:spTree>
    <p:extLst>
      <p:ext uri="{BB962C8B-B14F-4D97-AF65-F5344CB8AC3E}">
        <p14:creationId xmlns:p14="http://schemas.microsoft.com/office/powerpoint/2010/main" val="365569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 </a:t>
            </a:r>
            <a:r>
              <a:rPr lang="en-GB" sz="7200" b="1" dirty="0" smtClean="0"/>
              <a:t>What is Grey Literature (GL)?</a:t>
            </a:r>
            <a:endParaRPr lang="en-GB" sz="7200" b="1" dirty="0"/>
          </a:p>
        </p:txBody>
      </p:sp>
      <p:sp>
        <p:nvSpPr>
          <p:cNvPr id="3" name="Content Placeholder 2"/>
          <p:cNvSpPr>
            <a:spLocks noGrp="1"/>
          </p:cNvSpPr>
          <p:nvPr>
            <p:ph idx="1"/>
          </p:nvPr>
        </p:nvSpPr>
        <p:spPr/>
        <p:txBody>
          <a:bodyPr>
            <a:normAutofit/>
          </a:bodyPr>
          <a:lstStyle/>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“Literature that is not formally published in sources such as books or journal articles”    Cochrane Handbook</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5502" y="2633991"/>
            <a:ext cx="2543175" cy="18002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4254" y="2243466"/>
            <a:ext cx="2085975" cy="21907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6583" y="2243467"/>
            <a:ext cx="2697217" cy="1952296"/>
          </a:xfrm>
          <a:prstGeom prst="rect">
            <a:avLst/>
          </a:prstGeom>
        </p:spPr>
      </p:pic>
    </p:spTree>
    <p:extLst>
      <p:ext uri="{BB962C8B-B14F-4D97-AF65-F5344CB8AC3E}">
        <p14:creationId xmlns:p14="http://schemas.microsoft.com/office/powerpoint/2010/main" val="17421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Examples of useful Grey literature </a:t>
            </a:r>
            <a:br>
              <a:rPr lang="en-GB" b="1" dirty="0" smtClean="0"/>
            </a:br>
            <a:r>
              <a:rPr lang="en-GB" b="1" dirty="0" smtClean="0"/>
              <a:t>for Health Sciences</a:t>
            </a:r>
            <a:endParaRPr lang="en-GB" b="1" dirty="0"/>
          </a:p>
        </p:txBody>
      </p:sp>
      <p:sp>
        <p:nvSpPr>
          <p:cNvPr id="3" name="Content Placeholder 2"/>
          <p:cNvSpPr>
            <a:spLocks noGrp="1"/>
          </p:cNvSpPr>
          <p:nvPr>
            <p:ph sz="half" idx="1"/>
          </p:nvPr>
        </p:nvSpPr>
        <p:spPr/>
        <p:txBody>
          <a:bodyPr>
            <a:normAutofit/>
          </a:bodyPr>
          <a:lstStyle/>
          <a:p>
            <a:endParaRPr lang="en-GB" dirty="0" smtClean="0"/>
          </a:p>
          <a:p>
            <a:pPr marL="0" indent="0">
              <a:buNone/>
            </a:pPr>
            <a:r>
              <a:rPr lang="en-GB" dirty="0" smtClean="0"/>
              <a:t>Clinical trial Register Records</a:t>
            </a:r>
          </a:p>
          <a:p>
            <a:pPr marL="0" indent="0">
              <a:buNone/>
            </a:pPr>
            <a:r>
              <a:rPr lang="en-GB" dirty="0" smtClean="0"/>
              <a:t>Health Technology Assessment reports </a:t>
            </a:r>
          </a:p>
          <a:p>
            <a:pPr marL="0" indent="0">
              <a:buNone/>
            </a:pPr>
            <a:r>
              <a:rPr lang="en-GB" dirty="0" smtClean="0"/>
              <a:t>Regulatory Agency reports (EMEA, FDA,MHRA)</a:t>
            </a:r>
          </a:p>
          <a:p>
            <a:pPr marL="0" indent="0">
              <a:buNone/>
            </a:pPr>
            <a:r>
              <a:rPr lang="en-GB" dirty="0" smtClean="0"/>
              <a:t>Guidelines</a:t>
            </a:r>
          </a:p>
          <a:p>
            <a:pPr marL="0" indent="0">
              <a:buNone/>
            </a:pPr>
            <a:r>
              <a:rPr lang="en-GB" dirty="0" smtClean="0"/>
              <a:t>Government reports</a:t>
            </a:r>
          </a:p>
        </p:txBody>
      </p:sp>
      <p:sp>
        <p:nvSpPr>
          <p:cNvPr id="4" name="Content Placeholder 3"/>
          <p:cNvSpPr>
            <a:spLocks noGrp="1"/>
          </p:cNvSpPr>
          <p:nvPr>
            <p:ph sz="half" idx="2"/>
          </p:nvPr>
        </p:nvSpPr>
        <p:spPr/>
        <p:txBody>
          <a:bodyPr>
            <a:normAutofit/>
          </a:bodyPr>
          <a:lstStyle/>
          <a:p>
            <a:endParaRPr lang="en-GB" dirty="0" smtClean="0"/>
          </a:p>
          <a:p>
            <a:pPr marL="0" indent="0">
              <a:buNone/>
            </a:pPr>
            <a:endParaRPr lang="en-GB" dirty="0"/>
          </a:p>
          <a:p>
            <a:pPr marL="0" indent="0">
              <a:buNone/>
            </a:pPr>
            <a:r>
              <a:rPr lang="en-GB" dirty="0" smtClean="0"/>
              <a:t>Theses </a:t>
            </a:r>
            <a:r>
              <a:rPr lang="en-GB" dirty="0"/>
              <a:t>and Dissertations</a:t>
            </a:r>
          </a:p>
          <a:p>
            <a:pPr marL="0" indent="0">
              <a:buNone/>
            </a:pPr>
            <a:r>
              <a:rPr lang="en-GB" dirty="0"/>
              <a:t>Conference Proceedings</a:t>
            </a:r>
          </a:p>
          <a:p>
            <a:pPr marL="0" indent="0">
              <a:buNone/>
            </a:pPr>
            <a:r>
              <a:rPr lang="en-GB" dirty="0"/>
              <a:t>Drug </a:t>
            </a:r>
            <a:r>
              <a:rPr lang="en-GB" dirty="0" smtClean="0"/>
              <a:t>company </a:t>
            </a:r>
            <a:r>
              <a:rPr lang="en-GB" dirty="0"/>
              <a:t>reports</a:t>
            </a:r>
          </a:p>
          <a:p>
            <a:pPr marL="0" indent="0">
              <a:buNone/>
            </a:pPr>
            <a:r>
              <a:rPr lang="en-GB" dirty="0"/>
              <a:t>Working Papers</a:t>
            </a:r>
          </a:p>
          <a:p>
            <a:pPr marL="0" indent="0">
              <a:buNone/>
            </a:pPr>
            <a:r>
              <a:rPr lang="en-GB" dirty="0"/>
              <a:t>Medical </a:t>
            </a:r>
            <a:r>
              <a:rPr lang="en-GB" dirty="0" smtClean="0"/>
              <a:t>Society </a:t>
            </a:r>
            <a:r>
              <a:rPr lang="en-GB" dirty="0"/>
              <a:t>reports</a:t>
            </a:r>
          </a:p>
          <a:p>
            <a:endParaRPr lang="en-GB" dirty="0"/>
          </a:p>
        </p:txBody>
      </p:sp>
    </p:spTree>
    <p:extLst>
      <p:ext uri="{BB962C8B-B14F-4D97-AF65-F5344CB8AC3E}">
        <p14:creationId xmlns:p14="http://schemas.microsoft.com/office/powerpoint/2010/main" val="78919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t>Why is Grey literature important?</a:t>
            </a:r>
            <a:endParaRPr lang="en-GB" sz="6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7921" y="2275840"/>
            <a:ext cx="4047608" cy="3510439"/>
          </a:xfrm>
        </p:spPr>
      </p:pic>
      <p:sp>
        <p:nvSpPr>
          <p:cNvPr id="5" name="TextBox 4"/>
          <p:cNvSpPr txBox="1"/>
          <p:nvPr/>
        </p:nvSpPr>
        <p:spPr>
          <a:xfrm>
            <a:off x="5425440" y="2162885"/>
            <a:ext cx="6010656" cy="2123658"/>
          </a:xfrm>
          <a:prstGeom prst="rect">
            <a:avLst/>
          </a:prstGeom>
          <a:noFill/>
        </p:spPr>
        <p:txBody>
          <a:bodyPr wrap="square" rtlCol="0">
            <a:spAutoFit/>
          </a:bodyPr>
          <a:lstStyle/>
          <a:p>
            <a:r>
              <a:rPr lang="en-GB" sz="4400" dirty="0" smtClean="0"/>
              <a:t>1. Avoid Bias</a:t>
            </a:r>
          </a:p>
          <a:p>
            <a:r>
              <a:rPr lang="en-GB" sz="4400" dirty="0" smtClean="0"/>
              <a:t>2. Reports based on GL</a:t>
            </a:r>
          </a:p>
          <a:p>
            <a:r>
              <a:rPr lang="en-GB" sz="4400" dirty="0" smtClean="0"/>
              <a:t>3. Check new research </a:t>
            </a:r>
            <a:endParaRPr lang="en-GB" sz="4400" dirty="0"/>
          </a:p>
        </p:txBody>
      </p:sp>
    </p:spTree>
    <p:extLst>
      <p:ext uri="{BB962C8B-B14F-4D97-AF65-F5344CB8AC3E}">
        <p14:creationId xmlns:p14="http://schemas.microsoft.com/office/powerpoint/2010/main" val="159945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You could be right….</a:t>
            </a:r>
            <a:r>
              <a:rPr lang="en-GB" b="1" dirty="0"/>
              <a:t/>
            </a:r>
            <a:br>
              <a:rPr lang="en-GB" b="1" dirty="0"/>
            </a:br>
            <a:endParaRPr lang="en-GB" b="1" dirty="0"/>
          </a:p>
        </p:txBody>
      </p:sp>
      <p:sp>
        <p:nvSpPr>
          <p:cNvPr id="3" name="Content Placeholder 2"/>
          <p:cNvSpPr>
            <a:spLocks noGrp="1"/>
          </p:cNvSpPr>
          <p:nvPr>
            <p:ph sz="half" idx="1"/>
          </p:nvPr>
        </p:nvSpPr>
        <p:spPr>
          <a:xfrm>
            <a:off x="815340" y="1591944"/>
            <a:ext cx="10713720" cy="4920615"/>
          </a:xfrm>
        </p:spPr>
        <p:txBody>
          <a:bodyPr>
            <a:normAutofit/>
          </a:bodyPr>
          <a:lstStyle/>
          <a:p>
            <a:pPr marL="0" indent="0" algn="ctr">
              <a:buNone/>
            </a:pPr>
            <a:endParaRPr lang="en-GB" dirty="0"/>
          </a:p>
          <a:p>
            <a:pPr marL="0" indent="0" algn="ctr">
              <a:buNone/>
            </a:pPr>
            <a:endParaRPr lang="en-GB" sz="6400" dirty="0" smtClean="0"/>
          </a:p>
          <a:p>
            <a:pPr marL="0" indent="0" algn="ctr">
              <a:buNone/>
            </a:pPr>
            <a:r>
              <a:rPr lang="en-GB" sz="6400" dirty="0"/>
              <a:t> </a:t>
            </a:r>
            <a:r>
              <a:rPr lang="en-GB" sz="6400" dirty="0" smtClean="0"/>
              <a:t>                  of trials </a:t>
            </a:r>
            <a:br>
              <a:rPr lang="en-GB" sz="6400" dirty="0" smtClean="0"/>
            </a:br>
            <a:r>
              <a:rPr lang="en-GB" sz="6400" dirty="0" smtClean="0"/>
              <a:t>have </a:t>
            </a:r>
            <a:r>
              <a:rPr lang="en-GB" sz="6400" u="sng" dirty="0" smtClean="0"/>
              <a:t>never</a:t>
            </a:r>
            <a:r>
              <a:rPr lang="en-GB" sz="6400" dirty="0" smtClean="0"/>
              <a:t> reported results</a:t>
            </a:r>
          </a:p>
          <a:p>
            <a:pPr marL="0" indent="0">
              <a:buNone/>
            </a:pPr>
            <a:endParaRPr lang="en-GB" dirty="0" smtClean="0"/>
          </a:p>
          <a:p>
            <a:pPr marL="0" indent="0">
              <a:buNone/>
            </a:pPr>
            <a:endParaRPr lang="en-GB" sz="1800" dirty="0" smtClean="0"/>
          </a:p>
          <a:p>
            <a:pPr marL="0" indent="0">
              <a:buNone/>
            </a:pPr>
            <a:r>
              <a:rPr lang="en-GB" sz="1400" dirty="0" smtClean="0"/>
              <a:t>    All </a:t>
            </a:r>
            <a:r>
              <a:rPr lang="en-GB" sz="1400" dirty="0"/>
              <a:t>trials. Half of all clinical trials have never reported </a:t>
            </a:r>
            <a:r>
              <a:rPr lang="en-GB" sz="1400" dirty="0" smtClean="0"/>
              <a:t>results    </a:t>
            </a:r>
            <a:r>
              <a:rPr lang="en-GB" sz="1400" u="sng" dirty="0" smtClean="0">
                <a:hlinkClick r:id="rId2"/>
              </a:rPr>
              <a:t>http</a:t>
            </a:r>
            <a:r>
              <a:rPr lang="en-GB" sz="1400" u="sng" dirty="0">
                <a:hlinkClick r:id="rId2"/>
              </a:rPr>
              <a:t>://www.alltrials.net/news/half-of-all-trials-unreported/</a:t>
            </a:r>
            <a:endParaRPr lang="en-GB" sz="1400" dirty="0"/>
          </a:p>
        </p:txBody>
      </p:sp>
      <p:sp>
        <p:nvSpPr>
          <p:cNvPr id="4" name="Content Placeholder 3"/>
          <p:cNvSpPr>
            <a:spLocks noGrp="1"/>
          </p:cNvSpPr>
          <p:nvPr>
            <p:ph sz="half" idx="2"/>
          </p:nvPr>
        </p:nvSpPr>
        <p:spPr/>
        <p:txBody>
          <a:bodyPr>
            <a:normAutofit/>
          </a:bodyPr>
          <a:lstStyle/>
          <a:p>
            <a:endParaRPr lang="en-GB" dirty="0" smtClean="0"/>
          </a:p>
          <a:p>
            <a:endParaRPr lang="en-GB"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4175" y="2329339"/>
            <a:ext cx="3171825" cy="1438275"/>
          </a:xfrm>
          <a:prstGeom prst="rect">
            <a:avLst/>
          </a:prstGeom>
        </p:spPr>
      </p:pic>
    </p:spTree>
    <p:extLst>
      <p:ext uri="{BB962C8B-B14F-4D97-AF65-F5344CB8AC3E}">
        <p14:creationId xmlns:p14="http://schemas.microsoft.com/office/powerpoint/2010/main" val="265577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Characteristics of the grey literature (Sometimes)</a:t>
            </a:r>
            <a:endParaRPr lang="en-GB"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12474" y="2103120"/>
            <a:ext cx="2168244" cy="143764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6663" y="4500880"/>
            <a:ext cx="1699895" cy="169989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4012" y="1802449"/>
            <a:ext cx="1792073" cy="1738311"/>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59852" y="4266092"/>
            <a:ext cx="2420132" cy="181276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80382" y="3232783"/>
            <a:ext cx="3179806" cy="1836612"/>
          </a:xfrm>
          <a:prstGeom prst="rect">
            <a:avLst/>
          </a:prstGeom>
        </p:spPr>
      </p:pic>
    </p:spTree>
    <p:extLst>
      <p:ext uri="{BB962C8B-B14F-4D97-AF65-F5344CB8AC3E}">
        <p14:creationId xmlns:p14="http://schemas.microsoft.com/office/powerpoint/2010/main" val="100001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Assessment of GL: AACODS</a:t>
            </a:r>
            <a:endParaRPr lang="en-GB" b="1" dirty="0"/>
          </a:p>
        </p:txBody>
      </p:sp>
      <p:sp>
        <p:nvSpPr>
          <p:cNvPr id="5" name="Content Placeholder 4"/>
          <p:cNvSpPr>
            <a:spLocks noGrp="1"/>
          </p:cNvSpPr>
          <p:nvPr>
            <p:ph idx="1"/>
          </p:nvPr>
        </p:nvSpPr>
        <p:spPr>
          <a:xfrm>
            <a:off x="838200" y="1825624"/>
            <a:ext cx="10515600" cy="4575175"/>
          </a:xfrm>
        </p:spPr>
        <p:txBody>
          <a:bodyPr>
            <a:normAutofit fontScale="92500" lnSpcReduction="10000"/>
          </a:bodyPr>
          <a:lstStyle/>
          <a:p>
            <a:pPr marL="0" indent="0">
              <a:buNone/>
            </a:pPr>
            <a:endParaRPr lang="en-GB" dirty="0" smtClean="0"/>
          </a:p>
          <a:p>
            <a:pPr marL="0" indent="3681413">
              <a:buNone/>
            </a:pPr>
            <a:r>
              <a:rPr lang="en-GB" dirty="0" smtClean="0"/>
              <a:t/>
            </a:r>
            <a:br>
              <a:rPr lang="en-GB" dirty="0" smtClean="0"/>
            </a:br>
            <a:endParaRPr lang="en-GB" dirty="0" smtClean="0"/>
          </a:p>
          <a:p>
            <a:pPr marL="0" indent="3681413">
              <a:buNone/>
            </a:pPr>
            <a:endParaRPr lang="en-GB" dirty="0"/>
          </a:p>
          <a:p>
            <a:pPr marL="0" indent="3681413">
              <a:buNone/>
            </a:pPr>
            <a:endParaRPr lang="en-GB" dirty="0" smtClean="0"/>
          </a:p>
          <a:p>
            <a:pPr marL="0" indent="3681413">
              <a:buNone/>
            </a:pPr>
            <a:endParaRPr lang="en-GB" dirty="0"/>
          </a:p>
          <a:p>
            <a:pPr marL="0" indent="3681413">
              <a:buNone/>
            </a:pPr>
            <a:endParaRPr lang="en-GB" dirty="0" smtClean="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r>
              <a:rPr lang="en-GB" sz="1200" dirty="0" smtClean="0"/>
              <a:t>The </a:t>
            </a:r>
            <a:r>
              <a:rPr lang="en-GB" sz="1200" dirty="0" smtClean="0">
                <a:hlinkClick r:id="rId3"/>
              </a:rPr>
              <a:t>AACODS Checklist</a:t>
            </a:r>
            <a:r>
              <a:rPr lang="en-GB" sz="1200" dirty="0" smtClean="0"/>
              <a:t>, put together by Jess </a:t>
            </a:r>
            <a:r>
              <a:rPr lang="en-GB" sz="1200" dirty="0" err="1" smtClean="0"/>
              <a:t>Tyndal</a:t>
            </a:r>
            <a:r>
              <a:rPr lang="en-GB" sz="1200" dirty="0" smtClean="0"/>
              <a:t> at Flinders University </a:t>
            </a:r>
            <a:r>
              <a:rPr lang="en-GB" sz="1200" dirty="0" smtClean="0">
                <a:hlinkClick r:id="rId4"/>
              </a:rPr>
              <a:t>https://dspace.flinders.edu.au/xmlui/bitstream/handle/2328/3326/AACODS_Checklist.pdf;jsessionid=0D9DFCCC81F5E8CFCFC2357DDD60EFF0?sequence=4</a:t>
            </a:r>
            <a:endParaRPr lang="en-GB" sz="1200" dirty="0" smtClean="0"/>
          </a:p>
          <a:p>
            <a:endParaRPr lang="en-GB" dirty="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5760" y="2796856"/>
            <a:ext cx="2296160" cy="78332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3792" y="3686546"/>
            <a:ext cx="1746218" cy="174621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29715" y="1635943"/>
            <a:ext cx="2952750" cy="1552575"/>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56563" y="3025699"/>
            <a:ext cx="2099055" cy="86115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56563" y="4384892"/>
            <a:ext cx="2335911" cy="1291712"/>
          </a:xfrm>
          <a:prstGeom prst="rect">
            <a:avLst/>
          </a:prstGeom>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37840" y="2082917"/>
            <a:ext cx="2342880" cy="579003"/>
          </a:xfrm>
          <a:prstGeom prst="rect">
            <a:avLst/>
          </a:prstGeom>
        </p:spPr>
      </p:pic>
    </p:spTree>
    <p:extLst>
      <p:ext uri="{BB962C8B-B14F-4D97-AF65-F5344CB8AC3E}">
        <p14:creationId xmlns:p14="http://schemas.microsoft.com/office/powerpoint/2010/main" val="321228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Where to find grey literature for a SR of RCTs?</a:t>
            </a:r>
            <a:endParaRPr lang="en-GB" b="1"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92524" y="4154977"/>
            <a:ext cx="815328" cy="819425"/>
          </a:xfrm>
        </p:spPr>
      </p:pic>
      <p:sp>
        <p:nvSpPr>
          <p:cNvPr id="4" name="TextBox 3"/>
          <p:cNvSpPr txBox="1"/>
          <p:nvPr/>
        </p:nvSpPr>
        <p:spPr>
          <a:xfrm>
            <a:off x="1785472" y="3191715"/>
            <a:ext cx="1606282" cy="461665"/>
          </a:xfrm>
          <a:prstGeom prst="rect">
            <a:avLst/>
          </a:prstGeom>
          <a:noFill/>
        </p:spPr>
        <p:txBody>
          <a:bodyPr wrap="square" rtlCol="0">
            <a:spAutoFit/>
          </a:bodyPr>
          <a:lstStyle/>
          <a:p>
            <a:r>
              <a:rPr lang="en-GB" sz="2400" b="1" dirty="0" smtClean="0"/>
              <a:t>CENTRAL</a:t>
            </a:r>
            <a:endParaRPr lang="en-GB" sz="2400" b="1" dirty="0"/>
          </a:p>
        </p:txBody>
      </p:sp>
      <p:sp>
        <p:nvSpPr>
          <p:cNvPr id="5" name="TextBox 4"/>
          <p:cNvSpPr txBox="1"/>
          <p:nvPr/>
        </p:nvSpPr>
        <p:spPr>
          <a:xfrm>
            <a:off x="1921764" y="2035884"/>
            <a:ext cx="3556000" cy="954107"/>
          </a:xfrm>
          <a:prstGeom prst="rect">
            <a:avLst/>
          </a:prstGeom>
          <a:noFill/>
        </p:spPr>
        <p:txBody>
          <a:bodyPr wrap="square" rtlCol="0">
            <a:spAutoFit/>
          </a:bodyPr>
          <a:lstStyle/>
          <a:p>
            <a:r>
              <a:rPr lang="en-GB" sz="2800" b="1" dirty="0" smtClean="0"/>
              <a:t>Clinical </a:t>
            </a:r>
            <a:r>
              <a:rPr lang="en-GB" sz="2800" b="1" dirty="0"/>
              <a:t>Trials Registers</a:t>
            </a:r>
          </a:p>
          <a:p>
            <a:endParaRPr lang="en-GB" sz="28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3971" y="4362337"/>
            <a:ext cx="2025793" cy="505014"/>
          </a:xfrm>
          <a:prstGeom prst="rect">
            <a:avLst/>
          </a:prstGeom>
        </p:spPr>
      </p:pic>
      <p:sp>
        <p:nvSpPr>
          <p:cNvPr id="8" name="TextBox 7"/>
          <p:cNvSpPr txBox="1"/>
          <p:nvPr/>
        </p:nvSpPr>
        <p:spPr>
          <a:xfrm>
            <a:off x="1259840" y="5689600"/>
            <a:ext cx="9174480" cy="1077218"/>
          </a:xfrm>
          <a:prstGeom prst="rect">
            <a:avLst/>
          </a:prstGeom>
          <a:noFill/>
        </p:spPr>
        <p:txBody>
          <a:bodyPr wrap="square" rtlCol="0">
            <a:spAutoFit/>
          </a:bodyPr>
          <a:lstStyle/>
          <a:p>
            <a:r>
              <a:rPr lang="en-GB" sz="1400" dirty="0" smtClean="0"/>
              <a:t>AUHE’s list of Clinical </a:t>
            </a:r>
            <a:r>
              <a:rPr lang="en-GB" sz="1400" dirty="0"/>
              <a:t>Trials and Research Study Websites and Registers</a:t>
            </a:r>
            <a:br>
              <a:rPr lang="en-GB" sz="1400" dirty="0"/>
            </a:br>
            <a:r>
              <a:rPr lang="en-GB" sz="1400" dirty="0">
                <a:hlinkClick r:id="rId4"/>
              </a:rPr>
              <a:t>https://</a:t>
            </a:r>
            <a:r>
              <a:rPr lang="en-GB" sz="1400" dirty="0" smtClean="0">
                <a:hlinkClick r:id="rId4"/>
              </a:rPr>
              <a:t>medhealth.leeds.ac.uk/info/639/information_specialists/1790/finding_randomised_controlled_trials</a:t>
            </a:r>
            <a:endParaRPr lang="en-GB" sz="1400" dirty="0" smtClean="0"/>
          </a:p>
          <a:p>
            <a:endParaRPr lang="en-GB" dirty="0"/>
          </a:p>
          <a:p>
            <a:endParaRPr lang="en-GB" dirty="0"/>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0720" y="2035884"/>
            <a:ext cx="2082800" cy="74295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93480" y="3722651"/>
            <a:ext cx="1097280" cy="109240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47912" y="1996173"/>
            <a:ext cx="573852" cy="573852"/>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27531" y="1939748"/>
            <a:ext cx="573189" cy="573189"/>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40613" y="3653380"/>
            <a:ext cx="560107" cy="560107"/>
          </a:xfrm>
          <a:prstGeom prst="rect">
            <a:avLst/>
          </a:prstGeom>
        </p:spPr>
      </p:pic>
      <p:pic>
        <p:nvPicPr>
          <p:cNvPr id="14" name="Pictur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616655" y="3143038"/>
            <a:ext cx="1577748" cy="547106"/>
          </a:xfrm>
          <a:prstGeom prst="rect">
            <a:avLst/>
          </a:prstGeom>
        </p:spPr>
      </p:pic>
    </p:spTree>
    <p:extLst>
      <p:ext uri="{BB962C8B-B14F-4D97-AF65-F5344CB8AC3E}">
        <p14:creationId xmlns:p14="http://schemas.microsoft.com/office/powerpoint/2010/main" val="19949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Where to find grey literature for a PH Report?</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sp>
        <p:nvSpPr>
          <p:cNvPr id="4" name="TextBox 3"/>
          <p:cNvSpPr txBox="1"/>
          <p:nvPr/>
        </p:nvSpPr>
        <p:spPr>
          <a:xfrm>
            <a:off x="1513840" y="2280750"/>
            <a:ext cx="4064000" cy="523220"/>
          </a:xfrm>
          <a:prstGeom prst="rect">
            <a:avLst/>
          </a:prstGeom>
          <a:noFill/>
        </p:spPr>
        <p:txBody>
          <a:bodyPr wrap="square" rtlCol="0">
            <a:spAutoFit/>
          </a:bodyPr>
          <a:lstStyle/>
          <a:p>
            <a:r>
              <a:rPr lang="en-GB" sz="2800" b="1" u="sng" dirty="0"/>
              <a:t>Grey Literature Sources</a:t>
            </a:r>
          </a:p>
        </p:txBody>
      </p:sp>
      <p:sp>
        <p:nvSpPr>
          <p:cNvPr id="5" name="TextBox 4"/>
          <p:cNvSpPr txBox="1"/>
          <p:nvPr/>
        </p:nvSpPr>
        <p:spPr>
          <a:xfrm>
            <a:off x="7193280" y="2280750"/>
            <a:ext cx="4064000" cy="523220"/>
          </a:xfrm>
          <a:prstGeom prst="rect">
            <a:avLst/>
          </a:prstGeom>
          <a:noFill/>
        </p:spPr>
        <p:txBody>
          <a:bodyPr wrap="square" rtlCol="0">
            <a:spAutoFit/>
          </a:bodyPr>
          <a:lstStyle/>
          <a:p>
            <a:r>
              <a:rPr lang="en-GB" sz="2800" b="1" u="sng" dirty="0"/>
              <a:t>Official Sites and Statistics</a:t>
            </a:r>
          </a:p>
        </p:txBody>
      </p:sp>
      <p:sp>
        <p:nvSpPr>
          <p:cNvPr id="6" name="TextBox 5"/>
          <p:cNvSpPr txBox="1"/>
          <p:nvPr/>
        </p:nvSpPr>
        <p:spPr>
          <a:xfrm>
            <a:off x="7193280" y="4465150"/>
            <a:ext cx="3657600" cy="523220"/>
          </a:xfrm>
          <a:prstGeom prst="rect">
            <a:avLst/>
          </a:prstGeom>
          <a:noFill/>
        </p:spPr>
        <p:txBody>
          <a:bodyPr wrap="square" rtlCol="0">
            <a:spAutoFit/>
          </a:bodyPr>
          <a:lstStyle/>
          <a:p>
            <a:r>
              <a:rPr lang="en-GB" sz="2800" b="1" dirty="0"/>
              <a:t> </a:t>
            </a:r>
            <a:r>
              <a:rPr lang="en-GB" sz="2800" b="1" u="sng" dirty="0"/>
              <a:t>Search Engines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480" y="2308680"/>
            <a:ext cx="467360" cy="46736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7990" y="2298054"/>
            <a:ext cx="495290" cy="49529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9959" y="4414736"/>
            <a:ext cx="491363" cy="491363"/>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6267" y="5878211"/>
            <a:ext cx="1278991" cy="441926"/>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6267" y="5445694"/>
            <a:ext cx="669342" cy="445808"/>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52273" y="5655013"/>
            <a:ext cx="1188719" cy="656459"/>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67840" y="3293777"/>
            <a:ext cx="1526436" cy="550808"/>
          </a:xfrm>
          <a:prstGeom prst="rect">
            <a:avLst/>
          </a:prstGeom>
        </p:spPr>
      </p:pic>
      <p:pic>
        <p:nvPicPr>
          <p:cNvPr id="15" name="Pictur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33489" y="2994386"/>
            <a:ext cx="1268180" cy="843916"/>
          </a:xfrm>
          <a:prstGeom prst="rect">
            <a:avLst/>
          </a:prstGeom>
        </p:spPr>
      </p:pic>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666672" y="3342007"/>
            <a:ext cx="1382059" cy="233302"/>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47440" y="2925077"/>
            <a:ext cx="1372945" cy="1028383"/>
          </a:xfrm>
          <a:prstGeom prst="rect">
            <a:avLst/>
          </a:prstGeom>
        </p:spPr>
      </p:pic>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117285" y="3942221"/>
            <a:ext cx="1503100" cy="292351"/>
          </a:xfrm>
          <a:prstGeom prst="rect">
            <a:avLst/>
          </a:prstGeom>
        </p:spPr>
      </p:pic>
      <p:pic>
        <p:nvPicPr>
          <p:cNvPr id="19" name="Picture 1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767840" y="5673582"/>
            <a:ext cx="2659533" cy="658567"/>
          </a:xfrm>
          <a:prstGeom prst="rect">
            <a:avLst/>
          </a:prstGeom>
        </p:spPr>
      </p:pic>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04194" y="3373355"/>
            <a:ext cx="1168400" cy="367357"/>
          </a:xfrm>
          <a:prstGeom prst="rect">
            <a:avLst/>
          </a:prstGeom>
        </p:spPr>
      </p:pic>
      <p:pic>
        <p:nvPicPr>
          <p:cNvPr id="21" name="Picture 2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247747" y="4326007"/>
            <a:ext cx="1873568" cy="278285"/>
          </a:xfrm>
          <a:prstGeom prst="rect">
            <a:avLst/>
          </a:prstGeom>
        </p:spPr>
      </p:pic>
      <p:pic>
        <p:nvPicPr>
          <p:cNvPr id="22" name="Picture 2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7840" y="4961605"/>
            <a:ext cx="4307442" cy="455964"/>
          </a:xfrm>
          <a:prstGeom prst="rect">
            <a:avLst/>
          </a:prstGeom>
        </p:spPr>
      </p:pic>
      <p:pic>
        <p:nvPicPr>
          <p:cNvPr id="23" name="Picture 2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047123" y="5702662"/>
            <a:ext cx="1306677" cy="743319"/>
          </a:xfrm>
          <a:prstGeom prst="rect">
            <a:avLst/>
          </a:prstGeom>
        </p:spPr>
      </p:pic>
    </p:spTree>
    <p:extLst>
      <p:ext uri="{BB962C8B-B14F-4D97-AF65-F5344CB8AC3E}">
        <p14:creationId xmlns:p14="http://schemas.microsoft.com/office/powerpoint/2010/main" val="281101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232</Words>
  <Application>Microsoft Office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Grey Literature  </vt:lpstr>
      <vt:lpstr> What is Grey Literature (GL)?</vt:lpstr>
      <vt:lpstr>Examples of useful Grey literature  for Health Sciences</vt:lpstr>
      <vt:lpstr>Why is Grey literature important?</vt:lpstr>
      <vt:lpstr> You could be right…. </vt:lpstr>
      <vt:lpstr>Characteristics of the grey literature (Sometimes)</vt:lpstr>
      <vt:lpstr>Assessment of GL: AACODS</vt:lpstr>
      <vt:lpstr>Where to find grey literature for a SR of RCTs?</vt:lpstr>
      <vt:lpstr>Where to find grey literature for a PH Report?</vt:lpstr>
      <vt:lpstr>Indexes of Grey Literature</vt:lpstr>
      <vt:lpstr>PowerPoint Presentation</vt:lpstr>
      <vt:lpstr>PowerPoint Presentation</vt:lpstr>
    </vt:vector>
  </TitlesOfParts>
  <Company>University of Leeds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Grey Literature</dc:title>
  <dc:creator>Rocio Rodriguez Lopez</dc:creator>
  <cp:lastModifiedBy>Rocio Rodriguez Lopez</cp:lastModifiedBy>
  <cp:revision>38</cp:revision>
  <cp:lastPrinted>2018-01-30T10:03:38Z</cp:lastPrinted>
  <dcterms:created xsi:type="dcterms:W3CDTF">2018-01-24T16:21:09Z</dcterms:created>
  <dcterms:modified xsi:type="dcterms:W3CDTF">2018-01-30T10:05:09Z</dcterms:modified>
</cp:coreProperties>
</file>