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76" r:id="rId4"/>
    <p:sldId id="278" r:id="rId5"/>
    <p:sldId id="279" r:id="rId6"/>
    <p:sldId id="272" r:id="rId7"/>
    <p:sldId id="281" r:id="rId8"/>
    <p:sldId id="269" r:id="rId9"/>
    <p:sldId id="280" r:id="rId10"/>
    <p:sldId id="284" r:id="rId11"/>
    <p:sldId id="270" r:id="rId12"/>
    <p:sldId id="268" r:id="rId13"/>
    <p:sldId id="285" r:id="rId14"/>
    <p:sldId id="286" r:id="rId15"/>
    <p:sldId id="288" r:id="rId16"/>
    <p:sldId id="287" r:id="rId17"/>
    <p:sldId id="266" r:id="rId18"/>
    <p:sldId id="267" r:id="rId19"/>
    <p:sldId id="282" r:id="rId20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605"/>
    <a:srgbClr val="26FA3A"/>
    <a:srgbClr val="FFCEDB"/>
    <a:srgbClr val="FF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44" autoAdjust="0"/>
  </p:normalViewPr>
  <p:slideViewPr>
    <p:cSldViewPr>
      <p:cViewPr>
        <p:scale>
          <a:sx n="75" d="100"/>
          <a:sy n="75" d="100"/>
        </p:scale>
        <p:origin x="-202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3468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80E8E-1D8F-409B-9DFC-2AD6F3EEB426}" type="doc">
      <dgm:prSet loTypeId="urn:microsoft.com/office/officeart/2005/8/layout/pyramid1" loCatId="pyramid" qsTypeId="urn:microsoft.com/office/officeart/2005/8/quickstyle/3d1" qsCatId="3D" csTypeId="urn:microsoft.com/office/officeart/2005/8/colors/colorful1" csCatId="colorful" phldr="1"/>
      <dgm:spPr/>
    </dgm:pt>
    <dgm:pt modelId="{2A25AEC4-D771-4FFB-9D1C-48F5AB867B48}">
      <dgm:prSet phldrT="[Text]" custT="1"/>
      <dgm:spPr>
        <a:solidFill>
          <a:srgbClr val="FF0000"/>
        </a:solidFill>
      </dgm:spPr>
      <dgm:t>
        <a:bodyPr/>
        <a:lstStyle/>
        <a:p>
          <a:pPr>
            <a:lnSpc>
              <a:spcPts val="600"/>
            </a:lnSpc>
            <a:spcBef>
              <a:spcPts val="0"/>
            </a:spcBef>
            <a:spcAft>
              <a:spcPts val="0"/>
            </a:spcAft>
          </a:pPr>
          <a:endParaRPr lang="en-GB" sz="2400" smtClean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2400" smtClean="0"/>
            <a:t>SR</a:t>
          </a:r>
          <a:endParaRPr lang="en-GB" sz="2400" dirty="0"/>
        </a:p>
      </dgm:t>
    </dgm:pt>
    <dgm:pt modelId="{D0718CDB-A22E-4253-9734-23F6979F5038}" type="parTrans" cxnId="{D368FF92-C9BF-4A03-99FE-BB1B04FB7DC1}">
      <dgm:prSet/>
      <dgm:spPr/>
      <dgm:t>
        <a:bodyPr/>
        <a:lstStyle/>
        <a:p>
          <a:endParaRPr lang="en-GB">
            <a:solidFill>
              <a:schemeClr val="accent4">
                <a:lumMod val="75000"/>
              </a:schemeClr>
            </a:solidFill>
          </a:endParaRPr>
        </a:p>
      </dgm:t>
    </dgm:pt>
    <dgm:pt modelId="{28564A99-11F5-4BD9-AE4C-014B58B6C85C}" type="sibTrans" cxnId="{D368FF92-C9BF-4A03-99FE-BB1B04FB7DC1}">
      <dgm:prSet/>
      <dgm:spPr/>
      <dgm:t>
        <a:bodyPr/>
        <a:lstStyle/>
        <a:p>
          <a:endParaRPr lang="en-GB">
            <a:solidFill>
              <a:schemeClr val="accent4">
                <a:lumMod val="75000"/>
              </a:schemeClr>
            </a:solidFill>
          </a:endParaRPr>
        </a:p>
      </dgm:t>
    </dgm:pt>
    <dgm:pt modelId="{3651FC22-AB19-437A-A447-B9B84D011E08}">
      <dgm:prSet phldrT="[Text]" custT="1"/>
      <dgm:spPr>
        <a:solidFill>
          <a:srgbClr val="FB8605"/>
        </a:solidFill>
      </dgm:spPr>
      <dgm:t>
        <a:bodyPr/>
        <a:lstStyle/>
        <a:p>
          <a:r>
            <a:rPr lang="en-GB" sz="2400" dirty="0" smtClean="0"/>
            <a:t>RCTs</a:t>
          </a:r>
          <a:endParaRPr lang="en-GB" sz="2400" dirty="0"/>
        </a:p>
      </dgm:t>
    </dgm:pt>
    <dgm:pt modelId="{CF0F0010-6427-434D-BF4C-853445D7FBCC}" type="parTrans" cxnId="{04C37C5E-EF95-41C7-B176-2D78D5012CCF}">
      <dgm:prSet/>
      <dgm:spPr/>
      <dgm:t>
        <a:bodyPr/>
        <a:lstStyle/>
        <a:p>
          <a:endParaRPr lang="en-GB">
            <a:solidFill>
              <a:schemeClr val="accent4">
                <a:lumMod val="75000"/>
              </a:schemeClr>
            </a:solidFill>
          </a:endParaRPr>
        </a:p>
      </dgm:t>
    </dgm:pt>
    <dgm:pt modelId="{45352C8E-5C27-44CF-AEEA-160D5E5A2EFC}" type="sibTrans" cxnId="{04C37C5E-EF95-41C7-B176-2D78D5012CCF}">
      <dgm:prSet/>
      <dgm:spPr/>
      <dgm:t>
        <a:bodyPr/>
        <a:lstStyle/>
        <a:p>
          <a:endParaRPr lang="en-GB">
            <a:solidFill>
              <a:schemeClr val="accent4">
                <a:lumMod val="75000"/>
              </a:schemeClr>
            </a:solidFill>
          </a:endParaRPr>
        </a:p>
      </dgm:t>
    </dgm:pt>
    <dgm:pt modelId="{14D23529-6891-4827-8DBB-B59F4BBFAEA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2800" baseline="0" dirty="0" smtClean="0"/>
            <a:t>Anecdote, opinion, experience</a:t>
          </a:r>
          <a:endParaRPr lang="en-GB" sz="2800" baseline="0" dirty="0"/>
        </a:p>
      </dgm:t>
    </dgm:pt>
    <dgm:pt modelId="{BBAB4FD8-8EDC-454C-A1BF-908293AD888A}" type="parTrans" cxnId="{EE776534-EBFE-4DCD-B60B-4FF5DF402E7E}">
      <dgm:prSet/>
      <dgm:spPr/>
      <dgm:t>
        <a:bodyPr/>
        <a:lstStyle/>
        <a:p>
          <a:endParaRPr lang="en-GB">
            <a:solidFill>
              <a:schemeClr val="accent4">
                <a:lumMod val="75000"/>
              </a:schemeClr>
            </a:solidFill>
          </a:endParaRPr>
        </a:p>
      </dgm:t>
    </dgm:pt>
    <dgm:pt modelId="{CFE9E47B-5CE6-4A29-88F7-4D2831556213}" type="sibTrans" cxnId="{EE776534-EBFE-4DCD-B60B-4FF5DF402E7E}">
      <dgm:prSet/>
      <dgm:spPr/>
      <dgm:t>
        <a:bodyPr/>
        <a:lstStyle/>
        <a:p>
          <a:endParaRPr lang="en-GB">
            <a:solidFill>
              <a:schemeClr val="accent4">
                <a:lumMod val="75000"/>
              </a:schemeClr>
            </a:solidFill>
          </a:endParaRPr>
        </a:p>
      </dgm:t>
    </dgm:pt>
    <dgm:pt modelId="{68559058-9208-40B3-85AF-B4C0EA56003D}">
      <dgm:prSet custT="1"/>
      <dgm:spPr>
        <a:solidFill>
          <a:srgbClr val="0070C0"/>
        </a:solidFill>
      </dgm:spPr>
      <dgm:t>
        <a:bodyPr/>
        <a:lstStyle/>
        <a:p>
          <a:r>
            <a:rPr lang="en-GB" sz="2400" baseline="0" smtClean="0"/>
            <a:t>Case report, case series, descriptive</a:t>
          </a:r>
          <a:endParaRPr lang="en-GB" sz="2400" baseline="0" dirty="0"/>
        </a:p>
      </dgm:t>
    </dgm:pt>
    <dgm:pt modelId="{0E7A254A-0421-44D2-8DEA-5D2959ED6037}" type="parTrans" cxnId="{2700BC13-1405-41A6-8141-C1D101C0152B}">
      <dgm:prSet/>
      <dgm:spPr/>
      <dgm:t>
        <a:bodyPr/>
        <a:lstStyle/>
        <a:p>
          <a:endParaRPr lang="en-GB">
            <a:solidFill>
              <a:schemeClr val="accent4">
                <a:lumMod val="75000"/>
              </a:schemeClr>
            </a:solidFill>
          </a:endParaRPr>
        </a:p>
      </dgm:t>
    </dgm:pt>
    <dgm:pt modelId="{89E30D55-7958-46FD-AE90-B20B38B0D303}" type="sibTrans" cxnId="{2700BC13-1405-41A6-8141-C1D101C0152B}">
      <dgm:prSet/>
      <dgm:spPr/>
      <dgm:t>
        <a:bodyPr/>
        <a:lstStyle/>
        <a:p>
          <a:endParaRPr lang="en-GB">
            <a:solidFill>
              <a:schemeClr val="accent4">
                <a:lumMod val="75000"/>
              </a:schemeClr>
            </a:solidFill>
          </a:endParaRPr>
        </a:p>
      </dgm:t>
    </dgm:pt>
    <dgm:pt modelId="{72836252-64CA-4AC9-873C-8C8FA12C9F33}">
      <dgm:prSet custT="1"/>
      <dgm:spPr>
        <a:solidFill>
          <a:srgbClr val="26FA3A"/>
        </a:solidFill>
      </dgm:spPr>
      <dgm:t>
        <a:bodyPr/>
        <a:lstStyle/>
        <a:p>
          <a:r>
            <a:rPr lang="en-GB" sz="2400" smtClean="0"/>
            <a:t>Cohort, case-control, before &amp; after</a:t>
          </a:r>
          <a:endParaRPr lang="en-GB" sz="2400" dirty="0"/>
        </a:p>
      </dgm:t>
    </dgm:pt>
    <dgm:pt modelId="{372D30B2-6006-42CE-98F4-EAFAC6AB8D9B}" type="parTrans" cxnId="{8EEBAB7B-F5F1-4BD1-B4C7-038F59858A70}">
      <dgm:prSet/>
      <dgm:spPr/>
      <dgm:t>
        <a:bodyPr/>
        <a:lstStyle/>
        <a:p>
          <a:endParaRPr lang="en-GB">
            <a:solidFill>
              <a:schemeClr val="accent4">
                <a:lumMod val="75000"/>
              </a:schemeClr>
            </a:solidFill>
          </a:endParaRPr>
        </a:p>
      </dgm:t>
    </dgm:pt>
    <dgm:pt modelId="{9397988D-1612-486B-BCF2-EEF8E9AEA3F3}" type="sibTrans" cxnId="{8EEBAB7B-F5F1-4BD1-B4C7-038F59858A70}">
      <dgm:prSet/>
      <dgm:spPr/>
      <dgm:t>
        <a:bodyPr/>
        <a:lstStyle/>
        <a:p>
          <a:endParaRPr lang="en-GB">
            <a:solidFill>
              <a:schemeClr val="accent4">
                <a:lumMod val="75000"/>
              </a:schemeClr>
            </a:solidFill>
          </a:endParaRPr>
        </a:p>
      </dgm:t>
    </dgm:pt>
    <dgm:pt modelId="{314B8CEE-20C0-47B2-82C0-0C70AAC7E490}">
      <dgm:prSet custT="1"/>
      <dgm:spPr>
        <a:solidFill>
          <a:srgbClr val="FFFF00"/>
        </a:solidFill>
      </dgm:spPr>
      <dgm:t>
        <a:bodyPr/>
        <a:lstStyle/>
        <a:p>
          <a:r>
            <a:rPr lang="en-GB" sz="2400" dirty="0" smtClean="0"/>
            <a:t>Non-randomised controlled trials</a:t>
          </a:r>
          <a:endParaRPr lang="en-GB" sz="2400" dirty="0"/>
        </a:p>
      </dgm:t>
    </dgm:pt>
    <dgm:pt modelId="{96C4ACC1-9B60-4C61-AF05-738D95301145}" type="parTrans" cxnId="{ED555064-7A4F-499B-AAC1-B5A07CED071D}">
      <dgm:prSet/>
      <dgm:spPr/>
      <dgm:t>
        <a:bodyPr/>
        <a:lstStyle/>
        <a:p>
          <a:endParaRPr lang="en-GB">
            <a:solidFill>
              <a:schemeClr val="accent4">
                <a:lumMod val="75000"/>
              </a:schemeClr>
            </a:solidFill>
          </a:endParaRPr>
        </a:p>
      </dgm:t>
    </dgm:pt>
    <dgm:pt modelId="{ECB51F7E-B257-4FA7-8157-B2632F4E6F55}" type="sibTrans" cxnId="{ED555064-7A4F-499B-AAC1-B5A07CED071D}">
      <dgm:prSet/>
      <dgm:spPr/>
      <dgm:t>
        <a:bodyPr/>
        <a:lstStyle/>
        <a:p>
          <a:endParaRPr lang="en-GB">
            <a:solidFill>
              <a:schemeClr val="accent4">
                <a:lumMod val="75000"/>
              </a:schemeClr>
            </a:solidFill>
          </a:endParaRPr>
        </a:p>
      </dgm:t>
    </dgm:pt>
    <dgm:pt modelId="{7C1467FF-9972-413D-943E-52E0720E4F9B}" type="pres">
      <dgm:prSet presAssocID="{45080E8E-1D8F-409B-9DFC-2AD6F3EEB426}" presName="Name0" presStyleCnt="0">
        <dgm:presLayoutVars>
          <dgm:dir/>
          <dgm:animLvl val="lvl"/>
          <dgm:resizeHandles val="exact"/>
        </dgm:presLayoutVars>
      </dgm:prSet>
      <dgm:spPr/>
    </dgm:pt>
    <dgm:pt modelId="{1FB3F73E-7E8B-405E-8D99-293CEBE85489}" type="pres">
      <dgm:prSet presAssocID="{2A25AEC4-D771-4FFB-9D1C-48F5AB867B48}" presName="Name8" presStyleCnt="0"/>
      <dgm:spPr/>
    </dgm:pt>
    <dgm:pt modelId="{21B404A5-2050-46C8-836C-203CF9316121}" type="pres">
      <dgm:prSet presAssocID="{2A25AEC4-D771-4FFB-9D1C-48F5AB867B48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09695C-0E6E-40A2-935C-C76611B07593}" type="pres">
      <dgm:prSet presAssocID="{2A25AEC4-D771-4FFB-9D1C-48F5AB867B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CCC625-EF43-4A0C-AA69-DD91D76CDEB1}" type="pres">
      <dgm:prSet presAssocID="{3651FC22-AB19-437A-A447-B9B84D011E08}" presName="Name8" presStyleCnt="0"/>
      <dgm:spPr/>
    </dgm:pt>
    <dgm:pt modelId="{FB0F5FB7-BB36-4D88-A064-977AA831FC4C}" type="pres">
      <dgm:prSet presAssocID="{3651FC22-AB19-437A-A447-B9B84D011E08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10CD32-ACB3-432B-B9B9-EA44CEA84B84}" type="pres">
      <dgm:prSet presAssocID="{3651FC22-AB19-437A-A447-B9B84D011E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3AFB96-0BDE-4E82-B9AB-1F5FD76C47CD}" type="pres">
      <dgm:prSet presAssocID="{314B8CEE-20C0-47B2-82C0-0C70AAC7E490}" presName="Name8" presStyleCnt="0"/>
      <dgm:spPr/>
    </dgm:pt>
    <dgm:pt modelId="{608531DB-EC97-4FDA-8C36-E169CDFB066B}" type="pres">
      <dgm:prSet presAssocID="{314B8CEE-20C0-47B2-82C0-0C70AAC7E49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33EE45-7D85-476D-9CEB-28F688121C9F}" type="pres">
      <dgm:prSet presAssocID="{314B8CEE-20C0-47B2-82C0-0C70AAC7E4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EB2FCB-A34E-4965-8495-13029CE7D61D}" type="pres">
      <dgm:prSet presAssocID="{72836252-64CA-4AC9-873C-8C8FA12C9F33}" presName="Name8" presStyleCnt="0"/>
      <dgm:spPr/>
    </dgm:pt>
    <dgm:pt modelId="{EE935C6E-48E7-433B-98C2-E89BE63E8720}" type="pres">
      <dgm:prSet presAssocID="{72836252-64CA-4AC9-873C-8C8FA12C9F33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012638-B8F6-460E-84EC-649805A9945A}" type="pres">
      <dgm:prSet presAssocID="{72836252-64CA-4AC9-873C-8C8FA12C9F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D577F5-C874-4EF9-A123-4725E43B79D6}" type="pres">
      <dgm:prSet presAssocID="{68559058-9208-40B3-85AF-B4C0EA56003D}" presName="Name8" presStyleCnt="0"/>
      <dgm:spPr/>
    </dgm:pt>
    <dgm:pt modelId="{708518B0-6095-426C-A46C-883CE5497A0F}" type="pres">
      <dgm:prSet presAssocID="{68559058-9208-40B3-85AF-B4C0EA56003D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CF88E9-A877-4154-B11F-71F3F0DE3673}" type="pres">
      <dgm:prSet presAssocID="{68559058-9208-40B3-85AF-B4C0EA5600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538EF9-BA89-4D06-B314-239AE34227F7}" type="pres">
      <dgm:prSet presAssocID="{14D23529-6891-4827-8DBB-B59F4BBFAEAE}" presName="Name8" presStyleCnt="0"/>
      <dgm:spPr/>
    </dgm:pt>
    <dgm:pt modelId="{6E2DAA99-BADD-4550-9E1F-012899033583}" type="pres">
      <dgm:prSet presAssocID="{14D23529-6891-4827-8DBB-B59F4BBFAEAE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017B60-DB77-488F-B737-3CBE08DD126B}" type="pres">
      <dgm:prSet presAssocID="{14D23529-6891-4827-8DBB-B59F4BBFAE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40C651-6F0E-4220-BD1D-98D492167DBC}" type="presOf" srcId="{3651FC22-AB19-437A-A447-B9B84D011E08}" destId="{8410CD32-ACB3-432B-B9B9-EA44CEA84B84}" srcOrd="1" destOrd="0" presId="urn:microsoft.com/office/officeart/2005/8/layout/pyramid1"/>
    <dgm:cxn modelId="{A3269D3A-8E06-49D4-B936-3C5B5E1B00FE}" type="presOf" srcId="{2A25AEC4-D771-4FFB-9D1C-48F5AB867B48}" destId="{4609695C-0E6E-40A2-935C-C76611B07593}" srcOrd="1" destOrd="0" presId="urn:microsoft.com/office/officeart/2005/8/layout/pyramid1"/>
    <dgm:cxn modelId="{9E45DC96-C3D3-471B-8928-28FAA4C99E35}" type="presOf" srcId="{14D23529-6891-4827-8DBB-B59F4BBFAEAE}" destId="{6E2DAA99-BADD-4550-9E1F-012899033583}" srcOrd="0" destOrd="0" presId="urn:microsoft.com/office/officeart/2005/8/layout/pyramid1"/>
    <dgm:cxn modelId="{67579C71-39CE-4AF6-9233-01E7712570CA}" type="presOf" srcId="{2A25AEC4-D771-4FFB-9D1C-48F5AB867B48}" destId="{21B404A5-2050-46C8-836C-203CF9316121}" srcOrd="0" destOrd="0" presId="urn:microsoft.com/office/officeart/2005/8/layout/pyramid1"/>
    <dgm:cxn modelId="{A9391410-F88B-4934-8534-1444F2EF443D}" type="presOf" srcId="{68559058-9208-40B3-85AF-B4C0EA56003D}" destId="{57CF88E9-A877-4154-B11F-71F3F0DE3673}" srcOrd="1" destOrd="0" presId="urn:microsoft.com/office/officeart/2005/8/layout/pyramid1"/>
    <dgm:cxn modelId="{EE776534-EBFE-4DCD-B60B-4FF5DF402E7E}" srcId="{45080E8E-1D8F-409B-9DFC-2AD6F3EEB426}" destId="{14D23529-6891-4827-8DBB-B59F4BBFAEAE}" srcOrd="5" destOrd="0" parTransId="{BBAB4FD8-8EDC-454C-A1BF-908293AD888A}" sibTransId="{CFE9E47B-5CE6-4A29-88F7-4D2831556213}"/>
    <dgm:cxn modelId="{8EEBAB7B-F5F1-4BD1-B4C7-038F59858A70}" srcId="{45080E8E-1D8F-409B-9DFC-2AD6F3EEB426}" destId="{72836252-64CA-4AC9-873C-8C8FA12C9F33}" srcOrd="3" destOrd="0" parTransId="{372D30B2-6006-42CE-98F4-EAFAC6AB8D9B}" sibTransId="{9397988D-1612-486B-BCF2-EEF8E9AEA3F3}"/>
    <dgm:cxn modelId="{639391FB-F3C0-4D35-B98B-2FD48E7CE9AF}" type="presOf" srcId="{314B8CEE-20C0-47B2-82C0-0C70AAC7E490}" destId="{608531DB-EC97-4FDA-8C36-E169CDFB066B}" srcOrd="0" destOrd="0" presId="urn:microsoft.com/office/officeart/2005/8/layout/pyramid1"/>
    <dgm:cxn modelId="{A88C6B9A-D4CE-4930-896B-63E53EC1E577}" type="presOf" srcId="{68559058-9208-40B3-85AF-B4C0EA56003D}" destId="{708518B0-6095-426C-A46C-883CE5497A0F}" srcOrd="0" destOrd="0" presId="urn:microsoft.com/office/officeart/2005/8/layout/pyramid1"/>
    <dgm:cxn modelId="{5C5963A5-0E69-4DA6-884F-991272474EC4}" type="presOf" srcId="{72836252-64CA-4AC9-873C-8C8FA12C9F33}" destId="{EE935C6E-48E7-433B-98C2-E89BE63E8720}" srcOrd="0" destOrd="0" presId="urn:microsoft.com/office/officeart/2005/8/layout/pyramid1"/>
    <dgm:cxn modelId="{ED555064-7A4F-499B-AAC1-B5A07CED071D}" srcId="{45080E8E-1D8F-409B-9DFC-2AD6F3EEB426}" destId="{314B8CEE-20C0-47B2-82C0-0C70AAC7E490}" srcOrd="2" destOrd="0" parTransId="{96C4ACC1-9B60-4C61-AF05-738D95301145}" sibTransId="{ECB51F7E-B257-4FA7-8157-B2632F4E6F55}"/>
    <dgm:cxn modelId="{2700BC13-1405-41A6-8141-C1D101C0152B}" srcId="{45080E8E-1D8F-409B-9DFC-2AD6F3EEB426}" destId="{68559058-9208-40B3-85AF-B4C0EA56003D}" srcOrd="4" destOrd="0" parTransId="{0E7A254A-0421-44D2-8DEA-5D2959ED6037}" sibTransId="{89E30D55-7958-46FD-AE90-B20B38B0D303}"/>
    <dgm:cxn modelId="{D11E5CFB-0E0C-4971-B94F-7E4AB218C046}" type="presOf" srcId="{3651FC22-AB19-437A-A447-B9B84D011E08}" destId="{FB0F5FB7-BB36-4D88-A064-977AA831FC4C}" srcOrd="0" destOrd="0" presId="urn:microsoft.com/office/officeart/2005/8/layout/pyramid1"/>
    <dgm:cxn modelId="{7ADB7A6D-D7A5-4682-854F-85D1AF5E39C5}" type="presOf" srcId="{314B8CEE-20C0-47B2-82C0-0C70AAC7E490}" destId="{B933EE45-7D85-476D-9CEB-28F688121C9F}" srcOrd="1" destOrd="0" presId="urn:microsoft.com/office/officeart/2005/8/layout/pyramid1"/>
    <dgm:cxn modelId="{D3AF8E8B-DD48-4100-B1F1-DB808C0C2AF0}" type="presOf" srcId="{72836252-64CA-4AC9-873C-8C8FA12C9F33}" destId="{56012638-B8F6-460E-84EC-649805A9945A}" srcOrd="1" destOrd="0" presId="urn:microsoft.com/office/officeart/2005/8/layout/pyramid1"/>
    <dgm:cxn modelId="{E58F0433-95D5-4588-AEF4-DE5EAD0F18A1}" type="presOf" srcId="{45080E8E-1D8F-409B-9DFC-2AD6F3EEB426}" destId="{7C1467FF-9972-413D-943E-52E0720E4F9B}" srcOrd="0" destOrd="0" presId="urn:microsoft.com/office/officeart/2005/8/layout/pyramid1"/>
    <dgm:cxn modelId="{04C37C5E-EF95-41C7-B176-2D78D5012CCF}" srcId="{45080E8E-1D8F-409B-9DFC-2AD6F3EEB426}" destId="{3651FC22-AB19-437A-A447-B9B84D011E08}" srcOrd="1" destOrd="0" parTransId="{CF0F0010-6427-434D-BF4C-853445D7FBCC}" sibTransId="{45352C8E-5C27-44CF-AEEA-160D5E5A2EFC}"/>
    <dgm:cxn modelId="{0F57AB3F-AD78-46B8-BC95-31CA1B990D50}" type="presOf" srcId="{14D23529-6891-4827-8DBB-B59F4BBFAEAE}" destId="{9B017B60-DB77-488F-B737-3CBE08DD126B}" srcOrd="1" destOrd="0" presId="urn:microsoft.com/office/officeart/2005/8/layout/pyramid1"/>
    <dgm:cxn modelId="{D368FF92-C9BF-4A03-99FE-BB1B04FB7DC1}" srcId="{45080E8E-1D8F-409B-9DFC-2AD6F3EEB426}" destId="{2A25AEC4-D771-4FFB-9D1C-48F5AB867B48}" srcOrd="0" destOrd="0" parTransId="{D0718CDB-A22E-4253-9734-23F6979F5038}" sibTransId="{28564A99-11F5-4BD9-AE4C-014B58B6C85C}"/>
    <dgm:cxn modelId="{43AF5AFB-26B6-4437-9622-EAE951E85084}" type="presParOf" srcId="{7C1467FF-9972-413D-943E-52E0720E4F9B}" destId="{1FB3F73E-7E8B-405E-8D99-293CEBE85489}" srcOrd="0" destOrd="0" presId="urn:microsoft.com/office/officeart/2005/8/layout/pyramid1"/>
    <dgm:cxn modelId="{9D117F45-D5C2-4A8E-86DB-F0B7D613A2EB}" type="presParOf" srcId="{1FB3F73E-7E8B-405E-8D99-293CEBE85489}" destId="{21B404A5-2050-46C8-836C-203CF9316121}" srcOrd="0" destOrd="0" presId="urn:microsoft.com/office/officeart/2005/8/layout/pyramid1"/>
    <dgm:cxn modelId="{047DEF51-FA94-4D76-A9FB-8BF4B60FDA2E}" type="presParOf" srcId="{1FB3F73E-7E8B-405E-8D99-293CEBE85489}" destId="{4609695C-0E6E-40A2-935C-C76611B07593}" srcOrd="1" destOrd="0" presId="urn:microsoft.com/office/officeart/2005/8/layout/pyramid1"/>
    <dgm:cxn modelId="{44422364-F965-41BF-A61A-AC917ADD40DE}" type="presParOf" srcId="{7C1467FF-9972-413D-943E-52E0720E4F9B}" destId="{1ECCC625-EF43-4A0C-AA69-DD91D76CDEB1}" srcOrd="1" destOrd="0" presId="urn:microsoft.com/office/officeart/2005/8/layout/pyramid1"/>
    <dgm:cxn modelId="{14EB6B68-882D-479D-824A-3B22D4FE1D83}" type="presParOf" srcId="{1ECCC625-EF43-4A0C-AA69-DD91D76CDEB1}" destId="{FB0F5FB7-BB36-4D88-A064-977AA831FC4C}" srcOrd="0" destOrd="0" presId="urn:microsoft.com/office/officeart/2005/8/layout/pyramid1"/>
    <dgm:cxn modelId="{8AA34C6B-C811-42EC-81CC-7C5AC1B83225}" type="presParOf" srcId="{1ECCC625-EF43-4A0C-AA69-DD91D76CDEB1}" destId="{8410CD32-ACB3-432B-B9B9-EA44CEA84B84}" srcOrd="1" destOrd="0" presId="urn:microsoft.com/office/officeart/2005/8/layout/pyramid1"/>
    <dgm:cxn modelId="{2431FB1C-8FA6-498C-9C5A-6BB3743B5BFB}" type="presParOf" srcId="{7C1467FF-9972-413D-943E-52E0720E4F9B}" destId="{953AFB96-0BDE-4E82-B9AB-1F5FD76C47CD}" srcOrd="2" destOrd="0" presId="urn:microsoft.com/office/officeart/2005/8/layout/pyramid1"/>
    <dgm:cxn modelId="{6328E40F-ABCD-4AA9-AA86-48163E1AEB6D}" type="presParOf" srcId="{953AFB96-0BDE-4E82-B9AB-1F5FD76C47CD}" destId="{608531DB-EC97-4FDA-8C36-E169CDFB066B}" srcOrd="0" destOrd="0" presId="urn:microsoft.com/office/officeart/2005/8/layout/pyramid1"/>
    <dgm:cxn modelId="{82C4796F-774B-4A81-AD5C-1741EE21FD59}" type="presParOf" srcId="{953AFB96-0BDE-4E82-B9AB-1F5FD76C47CD}" destId="{B933EE45-7D85-476D-9CEB-28F688121C9F}" srcOrd="1" destOrd="0" presId="urn:microsoft.com/office/officeart/2005/8/layout/pyramid1"/>
    <dgm:cxn modelId="{4E514345-1DF5-4C09-9B4C-CD6B9E9BD2C0}" type="presParOf" srcId="{7C1467FF-9972-413D-943E-52E0720E4F9B}" destId="{97EB2FCB-A34E-4965-8495-13029CE7D61D}" srcOrd="3" destOrd="0" presId="urn:microsoft.com/office/officeart/2005/8/layout/pyramid1"/>
    <dgm:cxn modelId="{51812971-F6DA-4789-B30B-117EA31E9578}" type="presParOf" srcId="{97EB2FCB-A34E-4965-8495-13029CE7D61D}" destId="{EE935C6E-48E7-433B-98C2-E89BE63E8720}" srcOrd="0" destOrd="0" presId="urn:microsoft.com/office/officeart/2005/8/layout/pyramid1"/>
    <dgm:cxn modelId="{F988263B-B159-4E05-AC3F-D99328452748}" type="presParOf" srcId="{97EB2FCB-A34E-4965-8495-13029CE7D61D}" destId="{56012638-B8F6-460E-84EC-649805A9945A}" srcOrd="1" destOrd="0" presId="urn:microsoft.com/office/officeart/2005/8/layout/pyramid1"/>
    <dgm:cxn modelId="{0573F3A9-93E2-4A54-B2D2-FA5EE771AEE5}" type="presParOf" srcId="{7C1467FF-9972-413D-943E-52E0720E4F9B}" destId="{8CD577F5-C874-4EF9-A123-4725E43B79D6}" srcOrd="4" destOrd="0" presId="urn:microsoft.com/office/officeart/2005/8/layout/pyramid1"/>
    <dgm:cxn modelId="{CCBDE5A6-C979-43BC-B95B-C084F2E9E728}" type="presParOf" srcId="{8CD577F5-C874-4EF9-A123-4725E43B79D6}" destId="{708518B0-6095-426C-A46C-883CE5497A0F}" srcOrd="0" destOrd="0" presId="urn:microsoft.com/office/officeart/2005/8/layout/pyramid1"/>
    <dgm:cxn modelId="{48FD7728-78DC-4886-BF86-AF9DE09C3ABA}" type="presParOf" srcId="{8CD577F5-C874-4EF9-A123-4725E43B79D6}" destId="{57CF88E9-A877-4154-B11F-71F3F0DE3673}" srcOrd="1" destOrd="0" presId="urn:microsoft.com/office/officeart/2005/8/layout/pyramid1"/>
    <dgm:cxn modelId="{89D95BAB-C7C7-42E4-AF02-F784D6CCDBAA}" type="presParOf" srcId="{7C1467FF-9972-413D-943E-52E0720E4F9B}" destId="{9A538EF9-BA89-4D06-B314-239AE34227F7}" srcOrd="5" destOrd="0" presId="urn:microsoft.com/office/officeart/2005/8/layout/pyramid1"/>
    <dgm:cxn modelId="{D76FD15F-FD5A-41F6-83E5-B7204AAB01FC}" type="presParOf" srcId="{9A538EF9-BA89-4D06-B314-239AE34227F7}" destId="{6E2DAA99-BADD-4550-9E1F-012899033583}" srcOrd="0" destOrd="0" presId="urn:microsoft.com/office/officeart/2005/8/layout/pyramid1"/>
    <dgm:cxn modelId="{8130F6AD-9193-4622-9E5C-EB68F7EA4D5D}" type="presParOf" srcId="{9A538EF9-BA89-4D06-B314-239AE34227F7}" destId="{9B017B60-DB77-488F-B737-3CBE08DD126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404A5-2050-46C8-836C-203CF9316121}">
      <dsp:nvSpPr>
        <dsp:cNvPr id="0" name=""/>
        <dsp:cNvSpPr/>
      </dsp:nvSpPr>
      <dsp:spPr>
        <a:xfrm>
          <a:off x="3060340" y="0"/>
          <a:ext cx="1224135" cy="816090"/>
        </a:xfrm>
        <a:prstGeom prst="trapezoid">
          <a:avLst>
            <a:gd name="adj" fmla="val 75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600"/>
            </a:lnSpc>
            <a:spcBef>
              <a:spcPct val="0"/>
            </a:spcBef>
            <a:spcAft>
              <a:spcPts val="0"/>
            </a:spcAft>
          </a:pPr>
          <a:endParaRPr lang="en-GB" sz="2400" kern="120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400" kern="1200" smtClean="0"/>
            <a:t>SR</a:t>
          </a:r>
          <a:endParaRPr lang="en-GB" sz="2400" kern="1200" dirty="0"/>
        </a:p>
      </dsp:txBody>
      <dsp:txXfrm>
        <a:off x="3060340" y="0"/>
        <a:ext cx="1224135" cy="816090"/>
      </dsp:txXfrm>
    </dsp:sp>
    <dsp:sp modelId="{FB0F5FB7-BB36-4D88-A064-977AA831FC4C}">
      <dsp:nvSpPr>
        <dsp:cNvPr id="0" name=""/>
        <dsp:cNvSpPr/>
      </dsp:nvSpPr>
      <dsp:spPr>
        <a:xfrm>
          <a:off x="2448272" y="816090"/>
          <a:ext cx="2448271" cy="816090"/>
        </a:xfrm>
        <a:prstGeom prst="trapezoid">
          <a:avLst>
            <a:gd name="adj" fmla="val 75000"/>
          </a:avLst>
        </a:prstGeom>
        <a:solidFill>
          <a:srgbClr val="FB860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RCTs</a:t>
          </a:r>
          <a:endParaRPr lang="en-GB" sz="2400" kern="1200" dirty="0"/>
        </a:p>
      </dsp:txBody>
      <dsp:txXfrm>
        <a:off x="2876719" y="816090"/>
        <a:ext cx="1591376" cy="816090"/>
      </dsp:txXfrm>
    </dsp:sp>
    <dsp:sp modelId="{608531DB-EC97-4FDA-8C36-E169CDFB066B}">
      <dsp:nvSpPr>
        <dsp:cNvPr id="0" name=""/>
        <dsp:cNvSpPr/>
      </dsp:nvSpPr>
      <dsp:spPr>
        <a:xfrm>
          <a:off x="1836204" y="1632181"/>
          <a:ext cx="3672408" cy="816090"/>
        </a:xfrm>
        <a:prstGeom prst="trapezoid">
          <a:avLst>
            <a:gd name="adj" fmla="val 75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Non-randomised controlled trials</a:t>
          </a:r>
          <a:endParaRPr lang="en-GB" sz="2400" kern="1200" dirty="0"/>
        </a:p>
      </dsp:txBody>
      <dsp:txXfrm>
        <a:off x="2478875" y="1632181"/>
        <a:ext cx="2387065" cy="816090"/>
      </dsp:txXfrm>
    </dsp:sp>
    <dsp:sp modelId="{EE935C6E-48E7-433B-98C2-E89BE63E8720}">
      <dsp:nvSpPr>
        <dsp:cNvPr id="0" name=""/>
        <dsp:cNvSpPr/>
      </dsp:nvSpPr>
      <dsp:spPr>
        <a:xfrm>
          <a:off x="1224136" y="2448271"/>
          <a:ext cx="4896543" cy="816090"/>
        </a:xfrm>
        <a:prstGeom prst="trapezoid">
          <a:avLst>
            <a:gd name="adj" fmla="val 75000"/>
          </a:avLst>
        </a:prstGeom>
        <a:solidFill>
          <a:srgbClr val="26FA3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Cohort, case-control, before &amp; after</a:t>
          </a:r>
          <a:endParaRPr lang="en-GB" sz="2400" kern="1200" dirty="0"/>
        </a:p>
      </dsp:txBody>
      <dsp:txXfrm>
        <a:off x="2081031" y="2448271"/>
        <a:ext cx="3182753" cy="816090"/>
      </dsp:txXfrm>
    </dsp:sp>
    <dsp:sp modelId="{708518B0-6095-426C-A46C-883CE5497A0F}">
      <dsp:nvSpPr>
        <dsp:cNvPr id="0" name=""/>
        <dsp:cNvSpPr/>
      </dsp:nvSpPr>
      <dsp:spPr>
        <a:xfrm>
          <a:off x="612068" y="3264362"/>
          <a:ext cx="6120679" cy="816090"/>
        </a:xfrm>
        <a:prstGeom prst="trapezoid">
          <a:avLst>
            <a:gd name="adj" fmla="val 75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baseline="0" smtClean="0"/>
            <a:t>Case report, case series, descriptive</a:t>
          </a:r>
          <a:endParaRPr lang="en-GB" sz="2400" kern="1200" baseline="0" dirty="0"/>
        </a:p>
      </dsp:txBody>
      <dsp:txXfrm>
        <a:off x="1683186" y="3264362"/>
        <a:ext cx="3978442" cy="816090"/>
      </dsp:txXfrm>
    </dsp:sp>
    <dsp:sp modelId="{6E2DAA99-BADD-4550-9E1F-012899033583}">
      <dsp:nvSpPr>
        <dsp:cNvPr id="0" name=""/>
        <dsp:cNvSpPr/>
      </dsp:nvSpPr>
      <dsp:spPr>
        <a:xfrm>
          <a:off x="0" y="4080453"/>
          <a:ext cx="7344816" cy="816090"/>
        </a:xfrm>
        <a:prstGeom prst="trapezoid">
          <a:avLst>
            <a:gd name="adj" fmla="val 75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baseline="0" dirty="0" smtClean="0"/>
            <a:t>Anecdote, opinion, experience</a:t>
          </a:r>
          <a:endParaRPr lang="en-GB" sz="2800" kern="1200" baseline="0" dirty="0"/>
        </a:p>
      </dsp:txBody>
      <dsp:txXfrm>
        <a:off x="1285342" y="4080453"/>
        <a:ext cx="4774130" cy="816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55D34-2FDD-4701-BCC0-B0ABB5142EC5}" type="datetimeFigureOut">
              <a:rPr lang="en-GB" smtClean="0"/>
              <a:pPr/>
              <a:t>12/03/2015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0E0DF-E193-4E5A-8C8B-0A41A9C75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97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40607-460A-420F-A7A0-FC6499AC0F7F}" type="datetimeFigureOut">
              <a:rPr lang="en-GB" smtClean="0"/>
              <a:pPr/>
              <a:t>12/03/2015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B807-A5D9-446A-BFBC-22F81F6AA2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7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88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27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62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34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34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58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62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9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1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1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1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4221-3143-42EA-A6A3-D0788C86604D}" type="datetime1">
              <a:rPr lang="en-GB" smtClean="0"/>
              <a:pPr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1F00-ABDA-4264-8D63-948F390BCF60}" type="datetime1">
              <a:rPr lang="en-GB" smtClean="0"/>
              <a:pPr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DFF3-0F27-4BB0-B8C1-76ABB4FF4CDB}" type="datetime1">
              <a:rPr lang="en-GB" smtClean="0"/>
              <a:pPr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276-0215-452F-9951-C05E89F6B2FF}" type="datetime1">
              <a:rPr lang="en-GB" smtClean="0"/>
              <a:pPr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4301-D401-42B5-921E-4D4E3333B6ED}" type="datetime1">
              <a:rPr lang="en-GB" smtClean="0"/>
              <a:pPr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3CE9-B5A7-4882-BDFD-DEF674276FD3}" type="datetime1">
              <a:rPr lang="en-GB" smtClean="0"/>
              <a:pPr/>
              <a:t>12/03/2015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259A-0BE1-426F-AB31-4F5CB6915F2E}" type="datetime1">
              <a:rPr lang="en-GB" smtClean="0"/>
              <a:pPr/>
              <a:t>12/03/2015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B784-73F7-458B-B66F-843465E3BC21}" type="datetime1">
              <a:rPr lang="en-GB" smtClean="0"/>
              <a:pPr/>
              <a:t>12/03/2015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7A48-5130-4FE3-B641-1E5DD9A7C789}" type="datetime1">
              <a:rPr lang="en-GB" smtClean="0"/>
              <a:pPr/>
              <a:t>12/03/2015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9561-CD2E-4164-89C1-7E257C2D1CD6}" type="datetime1">
              <a:rPr lang="en-GB" smtClean="0"/>
              <a:pPr/>
              <a:t>12/03/2015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24DF-A413-4C2E-BC17-02A62B7C3CD0}" type="datetime1">
              <a:rPr lang="en-GB" smtClean="0"/>
              <a:pPr/>
              <a:t>12/03/2015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5B1C-8E25-4C35-AC7A-96DB0BB417C3}" type="datetime1">
              <a:rPr lang="en-GB" smtClean="0"/>
              <a:pPr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08" y="2492896"/>
            <a:ext cx="7772400" cy="1470025"/>
          </a:xfrm>
        </p:spPr>
        <p:txBody>
          <a:bodyPr/>
          <a:lstStyle/>
          <a:p>
            <a:r>
              <a:rPr lang="en-GB" b="1" dirty="0" smtClean="0"/>
              <a:t>Grading the evidence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608" y="4077072"/>
            <a:ext cx="6400800" cy="720080"/>
          </a:xfrm>
        </p:spPr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Liz Mitchell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62068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4">
                    <a:lumMod val="75000"/>
                  </a:schemeClr>
                </a:solidFill>
              </a:rPr>
              <a:t>  LIHS Mini Master Class</a:t>
            </a:r>
            <a:endParaRPr lang="en-GB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0" y="608680"/>
            <a:ext cx="1728000" cy="1150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328" y="182182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© </a:t>
            </a:r>
            <a:r>
              <a:rPr lang="en-GB" sz="1000" dirty="0" err="1"/>
              <a:t>Alexandru</a:t>
            </a:r>
            <a:r>
              <a:rPr lang="en-GB" sz="1000" dirty="0"/>
              <a:t> </a:t>
            </a:r>
            <a:r>
              <a:rPr lang="en-GB" sz="1000" dirty="0" err="1"/>
              <a:t>Nicusor</a:t>
            </a:r>
            <a:r>
              <a:rPr lang="en-GB" sz="1000" dirty="0"/>
              <a:t> </a:t>
            </a:r>
            <a:r>
              <a:rPr lang="en-GB" sz="1000" dirty="0" err="1"/>
              <a:t>Matei</a:t>
            </a:r>
            <a:r>
              <a:rPr lang="en-GB" sz="1000" dirty="0"/>
              <a:t> </a:t>
            </a:r>
            <a:r>
              <a:rPr lang="en-GB" sz="1000" dirty="0" smtClean="0"/>
              <a:t>2013</a:t>
            </a:r>
          </a:p>
          <a:p>
            <a:r>
              <a:rPr lang="en-GB" sz="1000" dirty="0" smtClean="0"/>
              <a:t> </a:t>
            </a:r>
            <a:r>
              <a:rPr lang="en-GB" sz="1000" dirty="0"/>
              <a:t>CC BY-NC-ND 2.0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602128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 Liz </a:t>
            </a:r>
            <a:r>
              <a:rPr lang="en-GB" sz="1400" dirty="0" smtClean="0"/>
              <a:t>Mitchell © </a:t>
            </a:r>
            <a:r>
              <a:rPr lang="en-GB" sz="1400" dirty="0"/>
              <a:t>University of Leeds 2015. </a:t>
            </a:r>
            <a:r>
              <a:rPr lang="en-US" sz="1400" dirty="0"/>
              <a:t>This work is made available for reuse under the terms of </a:t>
            </a:r>
            <a:r>
              <a:rPr lang="en-US" sz="1400" dirty="0" smtClean="0"/>
              <a:t>the</a:t>
            </a:r>
          </a:p>
          <a:p>
            <a:r>
              <a:rPr lang="en-US" sz="1400" u="sng" dirty="0" smtClean="0">
                <a:hlinkClick r:id="rId4"/>
              </a:rPr>
              <a:t>  Creative </a:t>
            </a:r>
            <a:r>
              <a:rPr lang="en-US" sz="1400" u="sng" dirty="0">
                <a:hlinkClick r:id="rId4"/>
              </a:rPr>
              <a:t>Commons Attribution-</a:t>
            </a:r>
            <a:r>
              <a:rPr lang="en-US" sz="1400" u="sng" dirty="0" err="1">
                <a:hlinkClick r:id="rId4"/>
              </a:rPr>
              <a:t>NonCommercial</a:t>
            </a:r>
            <a:r>
              <a:rPr lang="en-US" sz="1400" u="sng" dirty="0">
                <a:hlinkClick r:id="rId4"/>
              </a:rPr>
              <a:t>-</a:t>
            </a:r>
            <a:r>
              <a:rPr lang="en-US" sz="1400" u="sng" dirty="0" err="1">
                <a:hlinkClick r:id="rId4"/>
              </a:rPr>
              <a:t>ShareAlike</a:t>
            </a:r>
            <a:r>
              <a:rPr lang="en-US" sz="1400" u="sng" dirty="0">
                <a:hlinkClick r:id="rId4"/>
              </a:rPr>
              <a:t> 4.0 International</a:t>
            </a:r>
            <a:r>
              <a:rPr lang="en-US" sz="1400" dirty="0"/>
              <a:t> </a:t>
            </a:r>
            <a:r>
              <a:rPr lang="en-US" sz="1400" dirty="0" err="1"/>
              <a:t>Licence</a:t>
            </a:r>
            <a:r>
              <a:rPr lang="en-US" sz="1400" dirty="0"/>
              <a:t>.</a:t>
            </a:r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86365"/>
            <a:ext cx="1116965" cy="393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How to grade evidence?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Requires an objective and consistent </a:t>
            </a:r>
            <a:r>
              <a:rPr lang="en-GB" dirty="0" smtClean="0"/>
              <a:t>method of assessing methodological quality.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 smtClean="0"/>
              <a:t>Application </a:t>
            </a:r>
            <a:r>
              <a:rPr lang="en-GB" dirty="0"/>
              <a:t>of </a:t>
            </a:r>
            <a:r>
              <a:rPr lang="en-GB" dirty="0" smtClean="0"/>
              <a:t>a grading system.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 smtClean="0"/>
              <a:t>Consider </a:t>
            </a:r>
            <a:r>
              <a:rPr lang="en-GB" dirty="0"/>
              <a:t>sources of </a:t>
            </a:r>
            <a:r>
              <a:rPr lang="en-GB" dirty="0" smtClean="0"/>
              <a:t>bias in each study.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dirty="0"/>
              <a:t>Not to exclude studies, but to interpret synthesised evidence in </a:t>
            </a:r>
            <a:r>
              <a:rPr lang="en-GB" dirty="0" smtClean="0"/>
              <a:t>context</a:t>
            </a:r>
          </a:p>
          <a:p>
            <a:pPr>
              <a:spcBef>
                <a:spcPts val="1800"/>
              </a:spcBef>
            </a:pPr>
            <a:r>
              <a:rPr lang="en-GB" dirty="0"/>
              <a:t>Usually involves two, independent </a:t>
            </a:r>
            <a:r>
              <a:rPr lang="en-GB" dirty="0" smtClean="0"/>
              <a:t>reviewers.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There is no “42”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7" name="Picture 2" descr="m106_24x300s_StdDevMean32_GradX_1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486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11560" y="1418555"/>
            <a:ext cx="77724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‘Alright’, said Deep Thought.  ‘The Answer to the Great Question …’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‘Yes …!’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‘Of Life, the Universe and Everything …,’ said Deep Thought.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‘Yes …!’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‘Is …,” said Deep Thought, and paused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‘Yes …!’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‘Is …’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‘Yes … !!! …?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‘Forty-two,’ said Deep Thought, with infinite majesty and calm</a:t>
            </a:r>
            <a:endParaRPr lang="en-US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59632" y="6021288"/>
            <a:ext cx="71993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GB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Adams D.  </a:t>
            </a:r>
            <a:r>
              <a:rPr lang="en-GB" altLang="en-US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Hitch Hiker’s Guide to the Galaxy.  </a:t>
            </a:r>
            <a:r>
              <a:rPr lang="en-GB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London: Pan Books, 1979</a:t>
            </a:r>
          </a:p>
        </p:txBody>
      </p:sp>
    </p:spTree>
    <p:extLst>
      <p:ext uri="{BB962C8B-B14F-4D97-AF65-F5344CB8AC3E}">
        <p14:creationId xmlns:p14="http://schemas.microsoft.com/office/powerpoint/2010/main" val="32620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Available grading systems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Systematic review.</a:t>
            </a:r>
          </a:p>
          <a:p>
            <a:r>
              <a:rPr lang="en-GB" dirty="0" smtClean="0"/>
              <a:t>Randomised controlled trial.</a:t>
            </a:r>
          </a:p>
          <a:p>
            <a:r>
              <a:rPr lang="en-GB" dirty="0" smtClean="0"/>
              <a:t>Cohort study.</a:t>
            </a:r>
            <a:endParaRPr lang="en-GB" dirty="0"/>
          </a:p>
          <a:p>
            <a:r>
              <a:rPr lang="en-GB" dirty="0" smtClean="0"/>
              <a:t>Case-control study.</a:t>
            </a:r>
            <a:endParaRPr lang="en-GB" dirty="0"/>
          </a:p>
          <a:p>
            <a:r>
              <a:rPr lang="en-GB" dirty="0" smtClean="0"/>
              <a:t>Qualitative research.</a:t>
            </a:r>
            <a:endParaRPr lang="en-GB" dirty="0"/>
          </a:p>
          <a:p>
            <a:r>
              <a:rPr lang="en-GB" dirty="0"/>
              <a:t>Economic </a:t>
            </a:r>
            <a:r>
              <a:rPr lang="en-GB" dirty="0" smtClean="0"/>
              <a:t>evaluation.</a:t>
            </a:r>
            <a:endParaRPr lang="en-GB" dirty="0"/>
          </a:p>
          <a:p>
            <a:r>
              <a:rPr lang="en-GB" dirty="0" smtClean="0"/>
              <a:t>Diagnostic test.</a:t>
            </a:r>
          </a:p>
          <a:p>
            <a:r>
              <a:rPr lang="en-GB" dirty="0" smtClean="0"/>
              <a:t>Clinical prediction rule.</a:t>
            </a:r>
            <a:endParaRPr lang="en-GB" dirty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1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Cochrane risk of bias tool (RCT)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41755"/>
              </p:ext>
            </p:extLst>
          </p:nvPr>
        </p:nvGraphicFramePr>
        <p:xfrm>
          <a:off x="1331640" y="1916832"/>
          <a:ext cx="6444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/>
                <a:gridCol w="374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BIAS DOMAIN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SOURCE</a:t>
                      </a:r>
                      <a:r>
                        <a:rPr lang="en-GB" baseline="0" dirty="0" smtClean="0"/>
                        <a:t> OF BIAS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Selection</a:t>
                      </a:r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Random sequence generation</a:t>
                      </a:r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Allocation concealment</a:t>
                      </a:r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Performance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Blinding to of participants/personnel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Detection</a:t>
                      </a:r>
                      <a:endParaRPr lang="en-GB" dirty="0"/>
                    </a:p>
                  </a:txBody>
                  <a:tcP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Blinding of outcome assessment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Attrition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Completeness of outcome data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Reporting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Selective outcome reporting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Other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Other concerns about bias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LIHS Mini Master Class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869160"/>
            <a:ext cx="5832648" cy="468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Overall grading: Unclear risk, Low risk or High risk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Newcastle-Ottawa scale (case-control)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120553"/>
              </p:ext>
            </p:extLst>
          </p:nvPr>
        </p:nvGraphicFramePr>
        <p:xfrm>
          <a:off x="1440352" y="1628800"/>
          <a:ext cx="6300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/>
                <a:gridCol w="3600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QUALITY DOMAIN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SOURCE</a:t>
                      </a:r>
                      <a:r>
                        <a:rPr lang="en-GB" baseline="0" dirty="0" smtClean="0"/>
                        <a:t> OF BIAS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dirty="0" smtClean="0"/>
                        <a:t>Selection</a:t>
                      </a:r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Definition</a:t>
                      </a:r>
                      <a:r>
                        <a:rPr lang="en-GB" baseline="0" dirty="0" smtClean="0"/>
                        <a:t> of cases</a:t>
                      </a:r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Representativeness of cases</a:t>
                      </a:r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Selection of controls</a:t>
                      </a:r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Definition of controls</a:t>
                      </a:r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Comparability </a:t>
                      </a:r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Comparability</a:t>
                      </a:r>
                      <a:r>
                        <a:rPr lang="en-GB" baseline="0" dirty="0" smtClean="0"/>
                        <a:t> of cases and controls on the basis of design or analysis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Exposure (of interest)</a:t>
                      </a:r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Ascertainment of exposure</a:t>
                      </a:r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Same method</a:t>
                      </a:r>
                      <a:r>
                        <a:rPr lang="en-GB" baseline="0" dirty="0" smtClean="0"/>
                        <a:t> for cases/controls</a:t>
                      </a:r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Non-response rate</a:t>
                      </a:r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5229200"/>
            <a:ext cx="5832648" cy="468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Overall grading: Score 0-9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AMSTAR checklist </a:t>
            </a:r>
            <a:r>
              <a:rPr lang="en-GB" sz="3900" dirty="0" smtClean="0">
                <a:solidFill>
                  <a:schemeClr val="accent4">
                    <a:lumMod val="75000"/>
                  </a:schemeClr>
                </a:solidFill>
              </a:rPr>
              <a:t>(systematic review)</a:t>
            </a:r>
            <a:endParaRPr lang="en-GB" sz="3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706026"/>
              </p:ext>
            </p:extLst>
          </p:nvPr>
        </p:nvGraphicFramePr>
        <p:xfrm>
          <a:off x="972400" y="1340768"/>
          <a:ext cx="7200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QUALITY DOMAIN / SOURCE</a:t>
                      </a:r>
                      <a:r>
                        <a:rPr lang="en-GB" baseline="0" dirty="0" smtClean="0"/>
                        <a:t> OF BIAS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1. Was an</a:t>
                      </a:r>
                      <a:r>
                        <a:rPr lang="en-GB" baseline="0" dirty="0" smtClean="0"/>
                        <a:t> ‘a priori’ design provided?</a:t>
                      </a:r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2. Was there</a:t>
                      </a:r>
                      <a:r>
                        <a:rPr lang="en-GB" baseline="0" dirty="0" smtClean="0"/>
                        <a:t> duplicate study selection and data extraction?</a:t>
                      </a:r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 Was a comprehensive literature search performed?</a:t>
                      </a:r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4. Was the status of publication used as</a:t>
                      </a:r>
                      <a:r>
                        <a:rPr lang="en-GB" baseline="0" dirty="0" smtClean="0"/>
                        <a:t> an inclusion criterion?</a:t>
                      </a:r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5. Was a list of studies (included and excluded) provided?</a:t>
                      </a:r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6. Were the characteristics of included studies provided?</a:t>
                      </a:r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7. Was the scientific quality of included studies assessed and documented</a:t>
                      </a:r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8. Was scientific quality used appropriately in formulating conclusions?</a:t>
                      </a:r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9. Were the methods used to combine findings appropriate?</a:t>
                      </a:r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10. Was the likelihood of publication bias assessed?</a:t>
                      </a:r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11. Was the conflict of interest included?</a:t>
                      </a:r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5805264"/>
            <a:ext cx="5832648" cy="468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Overall grading: Score 0-44 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QUADAS (diagnostic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accuracy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studies)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99931"/>
              </p:ext>
            </p:extLst>
          </p:nvPr>
        </p:nvGraphicFramePr>
        <p:xfrm>
          <a:off x="611560" y="1571208"/>
          <a:ext cx="795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/>
                <a:gridCol w="5256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QUALITY DOMAIN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SOURCE</a:t>
                      </a:r>
                      <a:r>
                        <a:rPr lang="en-GB" baseline="0" dirty="0" smtClean="0"/>
                        <a:t> OF BIAS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Patient selection</a:t>
                      </a:r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Consecutive</a:t>
                      </a:r>
                      <a:r>
                        <a:rPr lang="en-GB" baseline="0" dirty="0" smtClean="0"/>
                        <a:t> or random sample</a:t>
                      </a:r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Avoidance of case control design</a:t>
                      </a:r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Avoidance of inappropriate exclusions</a:t>
                      </a:r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Index test(s)</a:t>
                      </a:r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Index test</a:t>
                      </a:r>
                      <a:r>
                        <a:rPr lang="en-GB" baseline="0" dirty="0" smtClean="0"/>
                        <a:t> results interpreted blind</a:t>
                      </a:r>
                      <a:endParaRPr lang="en-GB" dirty="0"/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Pre-specified threshold used (if applicable)</a:t>
                      </a:r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Reference</a:t>
                      </a:r>
                      <a:r>
                        <a:rPr lang="en-GB" baseline="0" dirty="0" smtClean="0"/>
                        <a:t> standard</a:t>
                      </a:r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Reference standard likely to classify target condition</a:t>
                      </a:r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References standard results interpreted blind</a:t>
                      </a:r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8EE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dirty="0" smtClean="0"/>
                        <a:t>Flow and timing</a:t>
                      </a:r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Appropriate interval between index and reference</a:t>
                      </a:r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patients received reference standard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patients received same reference standard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patients included in analysis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6021288"/>
            <a:ext cx="5832648" cy="468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Overall grading: Unclear risk, Low risk or High risk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Key points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Grading is necessary to differentiate between studies in terms of the reliability of evidence.  </a:t>
            </a:r>
          </a:p>
          <a:p>
            <a:r>
              <a:rPr lang="en-GB" dirty="0" smtClean="0"/>
              <a:t>Is not necessary for non-systematic reviews.</a:t>
            </a:r>
          </a:p>
          <a:p>
            <a:r>
              <a:rPr lang="en-GB" dirty="0" smtClean="0"/>
              <a:t>When grading is required, it </a:t>
            </a:r>
            <a:r>
              <a:rPr lang="en-GB" dirty="0"/>
              <a:t>should be </a:t>
            </a:r>
            <a:r>
              <a:rPr lang="en-GB" dirty="0" smtClean="0"/>
              <a:t>done objectively </a:t>
            </a:r>
            <a:r>
              <a:rPr lang="en-GB" dirty="0"/>
              <a:t>and </a:t>
            </a:r>
            <a:r>
              <a:rPr lang="en-GB" dirty="0" smtClean="0"/>
              <a:t>consistently.</a:t>
            </a:r>
            <a:endParaRPr lang="en-GB" dirty="0"/>
          </a:p>
          <a:p>
            <a:r>
              <a:rPr lang="en-GB" dirty="0"/>
              <a:t>Usually </a:t>
            </a:r>
            <a:r>
              <a:rPr lang="en-GB" dirty="0" smtClean="0"/>
              <a:t>involving </a:t>
            </a:r>
            <a:r>
              <a:rPr lang="en-GB" dirty="0"/>
              <a:t>two independent reviewers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Various grading tools are currently available.</a:t>
            </a:r>
          </a:p>
          <a:p>
            <a:r>
              <a:rPr lang="en-GB" dirty="0" smtClean="0"/>
              <a:t>No single tool fits all evidence types.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Further information/tools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2000" dirty="0" smtClean="0"/>
              <a:t>Centre for Reviews and Dissemination (CRD)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www.york.ac.uk/inst/crd/pdf/Systematic_Reviews.pdf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NICE</a:t>
            </a:r>
            <a:r>
              <a:rPr lang="en-GB" sz="2000" dirty="0"/>
              <a:t>: The Guidelines Manual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http://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publications.nice.org.uk/PMG6B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The Cochrane Collaboration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http://handbook.cochrane.org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sz="2000" dirty="0" smtClean="0"/>
              <a:t>Critical </a:t>
            </a:r>
            <a:r>
              <a:rPr lang="en-GB" sz="2000" dirty="0"/>
              <a:t>Appraisal Skills Programme (</a:t>
            </a:r>
            <a:r>
              <a:rPr lang="en-GB" sz="2000" dirty="0" smtClean="0"/>
              <a:t>CASP)</a:t>
            </a:r>
            <a:endParaRPr lang="en-GB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www.casp-uk.net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Newcastle-Ottawa scale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www.ohri.ca/programs/clinical_epidemiology/oxford.asp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Quality Assessment Tool for Diagnostic Accuracy </a:t>
            </a:r>
            <a:r>
              <a:rPr lang="en-GB" sz="2000" dirty="0" smtClean="0"/>
              <a:t>Studies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http://www.bris.ac.uk/quadas/</a:t>
            </a:r>
            <a:endParaRPr lang="en-GB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sz="2000" dirty="0"/>
              <a:t>Assessing the Methodological Quality of Systematic </a:t>
            </a:r>
            <a:r>
              <a:rPr lang="en-GB" sz="2000" dirty="0" smtClean="0"/>
              <a:t>Reviews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http://amstar.ca/</a:t>
            </a:r>
            <a:endParaRPr lang="en-GB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1" y="1085056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7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Why grade evidence?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4400" dirty="0" smtClean="0"/>
              <a:t>“Of </a:t>
            </a:r>
            <a:r>
              <a:rPr lang="en-GB" altLang="en-US" sz="4400" dirty="0"/>
              <a:t>course we must be willing to change our minds when warranted by new evidence.  But the evidence must be strong.  Not all claims to knowledge have equal </a:t>
            </a:r>
            <a:r>
              <a:rPr lang="en-GB" altLang="en-US" sz="4400" dirty="0" smtClean="0"/>
              <a:t>merit”.</a:t>
            </a:r>
          </a:p>
          <a:p>
            <a:pPr marL="0" indent="0">
              <a:buNone/>
            </a:pPr>
            <a:endParaRPr lang="en-GB" altLang="en-US" sz="2800" dirty="0"/>
          </a:p>
          <a:p>
            <a:pPr marL="0" indent="0" algn="r">
              <a:buNone/>
            </a:pPr>
            <a:r>
              <a:rPr lang="en-GB" altLang="en-US" sz="2400" dirty="0" smtClean="0"/>
              <a:t>~ Carl Sagan (astronomer and author)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Differentiate the “good” from the “bad” </a:t>
            </a:r>
            <a:r>
              <a:rPr lang="en-GB" dirty="0"/>
              <a:t>and the </a:t>
            </a:r>
            <a:r>
              <a:rPr lang="en-GB" dirty="0" smtClean="0"/>
              <a:t>“ugly”.</a:t>
            </a:r>
          </a:p>
          <a:p>
            <a:pPr>
              <a:spcBef>
                <a:spcPts val="3000"/>
              </a:spcBef>
            </a:pPr>
            <a:r>
              <a:rPr lang="en-GB" dirty="0" smtClean="0"/>
              <a:t>No guarantee of validity by: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Peer-review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Journal reputation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Author credentials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Researcher </a:t>
            </a:r>
            <a:r>
              <a:rPr lang="en-GB" dirty="0" smtClean="0"/>
              <a:t>experience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6080760" cy="672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7" y="63008"/>
            <a:ext cx="8189119" cy="67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7744" y="1844824"/>
            <a:ext cx="792088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Differentiate the “good from the “bad” </a:t>
            </a:r>
            <a:r>
              <a:rPr lang="en-GB" dirty="0"/>
              <a:t>and the </a:t>
            </a:r>
            <a:r>
              <a:rPr lang="en-GB" dirty="0" smtClean="0"/>
              <a:t>“ugly”.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No guarantee of validity by: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Peer-review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Journal reputation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Author credentials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Researcher experience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Requires assessment of methodological rigour.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Evidence hierarchy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27584" y="667676"/>
            <a:ext cx="8697005" cy="5592869"/>
            <a:chOff x="827584" y="307636"/>
            <a:chExt cx="8697005" cy="5592869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793480372"/>
                </p:ext>
              </p:extLst>
            </p:nvPr>
          </p:nvGraphicFramePr>
          <p:xfrm>
            <a:off x="899592" y="980728"/>
            <a:ext cx="7344816" cy="4896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827584" y="307636"/>
              <a:ext cx="3240360" cy="5592869"/>
              <a:chOff x="827584" y="307636"/>
              <a:chExt cx="3240360" cy="5592869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827584" y="1196752"/>
                <a:ext cx="3240360" cy="424847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 rot="18427405">
                <a:off x="-635483" y="2919405"/>
                <a:ext cx="55928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Validity (number, comparator, allocation to intervention)</a:t>
                </a:r>
                <a:endParaRPr lang="en-GB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6327707">
              <a:off x="5415089" y="948642"/>
              <a:ext cx="3240360" cy="4978640"/>
              <a:chOff x="827584" y="466584"/>
              <a:chExt cx="3240360" cy="497864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827584" y="1196752"/>
                <a:ext cx="3240360" cy="4248472"/>
              </a:xfrm>
              <a:prstGeom prst="straightConnector1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 rot="18427405">
                <a:off x="5705" y="2642793"/>
                <a:ext cx="4752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Bias</a:t>
                </a:r>
                <a:endParaRPr lang="en-GB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9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However…..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Rank on the hierarchy does not guarantee quality or validity.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Evaluating findings </a:t>
            </a:r>
            <a:r>
              <a:rPr lang="en-GB" dirty="0"/>
              <a:t>in isolation is not </a:t>
            </a:r>
            <a:r>
              <a:rPr lang="en-GB" dirty="0" smtClean="0"/>
              <a:t>enough.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en-GB" dirty="0" smtClean="0"/>
              <a:t>Invalid methods produce invalid data.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Full assessment requires review of: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Design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Methods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Results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Conclusion/context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When to grade evidence?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dirty="0" smtClean="0"/>
              <a:t>Evaluate individual studies that could influence personal practice.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Developing guidance for patient referral, diagnosis, management or treatment.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Systematic review of existing evidence to answer a specific research question.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Not required for non-systematic reviews.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How to grade evidence?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 descr="http://upload.wikimedia.org/wikipedia/commons/5/55/A_kneeling_skeleton,_seen_from_behind,_reading_a_book_on_a_Wellcome_V0008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03" y="1340768"/>
            <a:ext cx="3308881" cy="48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330806"/>
            <a:ext cx="864096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00" dirty="0"/>
              <a:t>Nouveau recueil d’ostéologie et de myologie</a:t>
            </a:r>
            <a:r>
              <a:rPr lang="fr-FR" sz="1400" dirty="0" smtClean="0"/>
              <a:t>.  Toulouse</a:t>
            </a:r>
            <a:r>
              <a:rPr lang="fr-FR" sz="1400" dirty="0"/>
              <a:t>, 1779.  Jacques Gamelin, artist (1739-1803</a:t>
            </a:r>
            <a:r>
              <a:rPr lang="fr-FR" sz="1400" dirty="0" smtClean="0"/>
              <a:t>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469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983</Words>
  <Application>Microsoft Office PowerPoint</Application>
  <PresentationFormat>On-screen Show (4:3)</PresentationFormat>
  <Paragraphs>199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Grading the evidence</vt:lpstr>
      <vt:lpstr>Why grade evidence?</vt:lpstr>
      <vt:lpstr>PowerPoint Presentation</vt:lpstr>
      <vt:lpstr>PowerPoint Presentation</vt:lpstr>
      <vt:lpstr>PowerPoint Presentation</vt:lpstr>
      <vt:lpstr>Evidence hierarchy</vt:lpstr>
      <vt:lpstr>However…..</vt:lpstr>
      <vt:lpstr>When to grade evidence?</vt:lpstr>
      <vt:lpstr>How to grade evidence?</vt:lpstr>
      <vt:lpstr>How to grade evidence?</vt:lpstr>
      <vt:lpstr>There is no “42”</vt:lpstr>
      <vt:lpstr>Available grading systems</vt:lpstr>
      <vt:lpstr>Cochrane risk of bias tool (RCT)</vt:lpstr>
      <vt:lpstr>Newcastle-Ottawa scale (case-control)</vt:lpstr>
      <vt:lpstr>AMSTAR checklist (systematic review)</vt:lpstr>
      <vt:lpstr>QUADAS (diagnostic accuracy studies)</vt:lpstr>
      <vt:lpstr>Key points</vt:lpstr>
      <vt:lpstr>Further information/tools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Review Searching: an overview</dc:title>
  <dc:creator>Judy Wright</dc:creator>
  <cp:lastModifiedBy>Kirstine McDermid</cp:lastModifiedBy>
  <cp:revision>97</cp:revision>
  <cp:lastPrinted>2015-03-11T13:24:10Z</cp:lastPrinted>
  <dcterms:created xsi:type="dcterms:W3CDTF">2012-10-07T17:08:36Z</dcterms:created>
  <dcterms:modified xsi:type="dcterms:W3CDTF">2015-03-12T13:33:37Z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