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  <p:sldMasterId id="2147483730" r:id="rId2"/>
    <p:sldMasterId id="2147483662" r:id="rId3"/>
    <p:sldMasterId id="2147483828" r:id="rId4"/>
    <p:sldMasterId id="2147483840" r:id="rId5"/>
    <p:sldMasterId id="2147483850" r:id="rId6"/>
  </p:sldMasterIdLst>
  <p:notesMasterIdLst>
    <p:notesMasterId r:id="rId17"/>
  </p:notesMasterIdLst>
  <p:handoutMasterIdLst>
    <p:handoutMasterId r:id="rId18"/>
  </p:handoutMasterIdLst>
  <p:sldIdLst>
    <p:sldId id="256" r:id="rId7"/>
    <p:sldId id="294" r:id="rId8"/>
    <p:sldId id="276" r:id="rId9"/>
    <p:sldId id="279" r:id="rId10"/>
    <p:sldId id="288" r:id="rId11"/>
    <p:sldId id="289" r:id="rId12"/>
    <p:sldId id="295" r:id="rId13"/>
    <p:sldId id="284" r:id="rId14"/>
    <p:sldId id="297" r:id="rId15"/>
    <p:sldId id="285" r:id="rId16"/>
  </p:sldIdLst>
  <p:sldSz cx="9144000" cy="6858000" type="screen4x3"/>
  <p:notesSz cx="6797675" cy="9926638"/>
  <p:custShowLst>
    <p:custShow name="Custom Show 1" id="0">
      <p:sldLst>
        <p:sld r:id="rId7"/>
        <p:sld r:id="rId8"/>
        <p:sld r:id="rId16"/>
      </p:sldLst>
    </p:custShow>
  </p:custShowLst>
  <p:custDataLst>
    <p:tags r:id="rId19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5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right" initials="JM" lastIdx="3" clrIdx="0"/>
  <p:cmAuthor id="1" name="Kirstine McDermid" initials="KM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45E"/>
    <a:srgbClr val="015A82"/>
    <a:srgbClr val="016E8D"/>
    <a:srgbClr val="D8E9EC"/>
    <a:srgbClr val="B0CEE8"/>
    <a:srgbClr val="DFEFEF"/>
    <a:srgbClr val="A6DDFB"/>
    <a:srgbClr val="013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50" autoAdjust="0"/>
    <p:restoredTop sz="87247" autoAdjust="0"/>
  </p:normalViewPr>
  <p:slideViewPr>
    <p:cSldViewPr snapToGrid="0">
      <p:cViewPr varScale="1">
        <p:scale>
          <a:sx n="72" d="100"/>
          <a:sy n="72" d="100"/>
        </p:scale>
        <p:origin x="1236" y="60"/>
      </p:cViewPr>
      <p:guideLst>
        <p:guide orient="horz" pos="2160"/>
        <p:guide pos="2880"/>
        <p:guide orient="horz" pos="2151"/>
      </p:guideLst>
    </p:cSldViewPr>
  </p:slideViewPr>
  <p:outlineViewPr>
    <p:cViewPr>
      <p:scale>
        <a:sx n="33" d="100"/>
        <a:sy n="33" d="100"/>
      </p:scale>
      <p:origin x="42" y="87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0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B56C8E4E-26CF-4C21-BEAB-7029A22C877A}" type="datetimeFigureOut">
              <a:rPr lang="en-GB"/>
              <a:pPr>
                <a:defRPr/>
              </a:pPr>
              <a:t>25/01/2017</a:t>
            </a:fld>
            <a:endParaRPr lang="en-GB" dirty="0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583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28583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D5A67FE6-6BF9-4FFE-8EE8-4B69273EC3D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85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B88CECC7-17D4-419A-A1D5-41C4A79DC5EF}" type="datetimeFigureOut">
              <a:rPr lang="en-GB"/>
              <a:pPr>
                <a:defRPr/>
              </a:pPr>
              <a:t>25/01/2017</a:t>
            </a:fld>
            <a:endParaRPr lang="en-GB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2"/>
            <a:ext cx="5438140" cy="44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3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3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9B1D9FB6-04D3-4A1C-91E4-497FBFE0EB2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1690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715152"/>
            <a:ext cx="4984962" cy="446698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0672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Important to “show selected</a:t>
            </a:r>
            <a:r>
              <a:rPr lang="en-GB" baseline="0" dirty="0" smtClean="0"/>
              <a:t> refs” or it will change all the references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9FB6-04D3-4A1C-91E4-497FBFE0EB22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043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715152"/>
            <a:ext cx="4984962" cy="446698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8131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Demo</a:t>
            </a:r>
            <a:r>
              <a:rPr lang="en-GB" baseline="0" dirty="0" smtClean="0"/>
              <a:t> importing a folder of pdfs</a:t>
            </a:r>
          </a:p>
          <a:p>
            <a:r>
              <a:rPr lang="en-GB" baseline="0" dirty="0" smtClean="0"/>
              <a:t>Discuss how it works via DOI and cross ref so older articles may not import properly – fix by adding details and find reference update</a:t>
            </a:r>
          </a:p>
          <a:p>
            <a:r>
              <a:rPr lang="en-GB" baseline="0" dirty="0" smtClean="0"/>
              <a:t>Importing into </a:t>
            </a:r>
            <a:r>
              <a:rPr lang="en-GB" baseline="0" dirty="0" err="1" smtClean="0"/>
              <a:t>Mendeley</a:t>
            </a:r>
            <a:r>
              <a:rPr lang="en-GB" baseline="0" dirty="0" smtClean="0"/>
              <a:t> possibly better for older articles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9FB6-04D3-4A1C-91E4-497FBFE0EB22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87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715152"/>
            <a:ext cx="4984962" cy="446698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7206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4613" y="74613"/>
            <a:ext cx="8990012" cy="1166812"/>
          </a:xfrm>
          <a:prstGeom prst="rect">
            <a:avLst/>
          </a:prstGeom>
          <a:solidFill>
            <a:srgbClr val="01315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 b="0" dirty="0"/>
          </a:p>
        </p:txBody>
      </p:sp>
      <p:pic>
        <p:nvPicPr>
          <p:cNvPr id="5" name="Picture 5" descr="Cleaned up white w transparent - clear space for 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9975" y="74613"/>
            <a:ext cx="291623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6388" y="76200"/>
            <a:ext cx="3535362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151200" anchor="b"/>
          <a:lstStyle/>
          <a:p>
            <a:pPr>
              <a:spcBef>
                <a:spcPct val="50000"/>
              </a:spcBef>
              <a:defRPr/>
            </a:pPr>
            <a:r>
              <a:rPr lang="en-GB" sz="2800" b="0" dirty="0">
                <a:solidFill>
                  <a:schemeClr val="bg1"/>
                </a:solidFill>
              </a:rPr>
              <a:t>Leeds Institute of Health Sciences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63525" y="1958975"/>
            <a:ext cx="8194675" cy="14700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2250" y="3886200"/>
            <a:ext cx="8208963" cy="1752600"/>
          </a:xfrm>
        </p:spPr>
        <p:txBody>
          <a:bodyPr/>
          <a:lstStyle>
            <a:lvl1pPr marL="0" indent="0">
              <a:buFontTx/>
              <a:buNone/>
              <a:defRPr smtClean="0"/>
            </a:lvl1pPr>
          </a:lstStyle>
          <a:p>
            <a:r>
              <a:rPr lang="en-GB" smtClean="0"/>
              <a:t>Click to edit Master subtitle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4703B-7252-4798-9EEE-BE89FFBC35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328286"/>
            <a:ext cx="2160587" cy="52693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1328286"/>
            <a:ext cx="6334125" cy="52693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4613" y="74613"/>
            <a:ext cx="8990012" cy="6662737"/>
          </a:xfrm>
          <a:prstGeom prst="rect">
            <a:avLst/>
          </a:prstGeom>
          <a:solidFill>
            <a:srgbClr val="01315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 b="0" dirty="0"/>
          </a:p>
        </p:txBody>
      </p:sp>
      <p:pic>
        <p:nvPicPr>
          <p:cNvPr id="5" name="Picture 5" descr="Cleaned up white w transparent - clear space for 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9975" y="74613"/>
            <a:ext cx="291623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153988" y="1250950"/>
            <a:ext cx="8829675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6388" y="76200"/>
            <a:ext cx="3535362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151200" anchor="b"/>
          <a:lstStyle/>
          <a:p>
            <a:pPr>
              <a:spcBef>
                <a:spcPct val="50000"/>
              </a:spcBef>
              <a:defRPr/>
            </a:pPr>
            <a:r>
              <a:rPr lang="en-GB" sz="2800" b="0" dirty="0">
                <a:solidFill>
                  <a:schemeClr val="bg1"/>
                </a:solidFill>
              </a:rPr>
              <a:t>Leeds Institute of Health Sciences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63525" y="1958975"/>
            <a:ext cx="8175625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GB" smtClean="0"/>
              <a:t>Click to edit Master title style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2725" y="3886200"/>
            <a:ext cx="7559675" cy="1752600"/>
          </a:xfrm>
        </p:spPr>
        <p:txBody>
          <a:bodyPr/>
          <a:lstStyle>
            <a:lvl1pPr marL="0" indent="0">
              <a:buFontTx/>
              <a:buNone/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063" y="1485900"/>
            <a:ext cx="4246562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485900"/>
            <a:ext cx="424815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54" y="0"/>
            <a:ext cx="8292165" cy="124165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56"/>
            <a:ext cx="5712594" cy="1068404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89784"/>
            <a:ext cx="5111750" cy="54286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2833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985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4703B-7252-4798-9EEE-BE89FFBC35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328286"/>
            <a:ext cx="2160587" cy="52693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1328286"/>
            <a:ext cx="6334125" cy="52693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063" y="250825"/>
            <a:ext cx="4249737" cy="5443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0825"/>
            <a:ext cx="4249738" cy="5443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250825"/>
            <a:ext cx="2162175" cy="54435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250825"/>
            <a:ext cx="6337300" cy="5443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1166812"/>
          </a:xfrm>
          <a:prstGeom prst="rect">
            <a:avLst/>
          </a:prstGeom>
          <a:solidFill>
            <a:srgbClr val="89020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63525" y="1958975"/>
            <a:ext cx="8194675" cy="14700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2250" y="3886200"/>
            <a:ext cx="8208963" cy="1752600"/>
          </a:xfrm>
        </p:spPr>
        <p:txBody>
          <a:bodyPr/>
          <a:lstStyle>
            <a:lvl1pPr marL="0" indent="0">
              <a:buFontTx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  <a:endParaRPr lang="en-GB" smtClean="0"/>
          </a:p>
        </p:txBody>
      </p:sp>
      <p:pic>
        <p:nvPicPr>
          <p:cNvPr id="39941" name="Picture 5" descr="Cleaned up white w transparent - clear space for 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9975" y="0"/>
            <a:ext cx="291623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06388" y="-1434"/>
            <a:ext cx="3535362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151200" anchor="b"/>
          <a:lstStyle/>
          <a:p>
            <a:pPr>
              <a:spcBef>
                <a:spcPct val="50000"/>
              </a:spcBef>
            </a:pPr>
            <a:r>
              <a:rPr lang="en-GB" sz="2800" dirty="0">
                <a:solidFill>
                  <a:schemeClr val="bg1"/>
                </a:solidFill>
              </a:rPr>
              <a:t>Leeds Institute of Health Sciences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4703B-7252-4798-9EEE-BE89FFBC35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063" y="1485900"/>
            <a:ext cx="4246562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485900"/>
            <a:ext cx="424815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54" y="0"/>
            <a:ext cx="8292165" cy="124165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56"/>
            <a:ext cx="5712594" cy="1068404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89784"/>
            <a:ext cx="5111750" cy="54286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2833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985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328286"/>
            <a:ext cx="2160587" cy="52693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1328286"/>
            <a:ext cx="6334125" cy="52693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89020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63525" y="1881341"/>
            <a:ext cx="8175625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2725" y="3808566"/>
            <a:ext cx="7559675" cy="1752600"/>
          </a:xfrm>
        </p:spPr>
        <p:txBody>
          <a:bodyPr/>
          <a:lstStyle>
            <a:lvl1pPr marL="0" indent="0">
              <a:buFontTx/>
              <a:buNone/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smtClean="0"/>
          </a:p>
        </p:txBody>
      </p:sp>
      <p:pic>
        <p:nvPicPr>
          <p:cNvPr id="40965" name="Picture 5" descr="Cleaned up white w transparent - clear space for 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9975" y="0"/>
            <a:ext cx="291623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153988" y="1173316"/>
            <a:ext cx="8829675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06388" y="-1434"/>
            <a:ext cx="3535362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151200" anchor="b"/>
          <a:lstStyle/>
          <a:p>
            <a:pPr>
              <a:spcBef>
                <a:spcPct val="50000"/>
              </a:spcBef>
            </a:pPr>
            <a:r>
              <a:rPr lang="en-GB" sz="2800" dirty="0">
                <a:solidFill>
                  <a:schemeClr val="bg1"/>
                </a:solidFill>
              </a:rPr>
              <a:t>Leeds Institute of Health Sciences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063" y="1485900"/>
            <a:ext cx="4246562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485900"/>
            <a:ext cx="424815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4703B-7252-4798-9EEE-BE89FFBC35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063" y="1485900"/>
            <a:ext cx="4246562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485900"/>
            <a:ext cx="424815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54" y="0"/>
            <a:ext cx="8292165" cy="124165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56"/>
            <a:ext cx="5712594" cy="1068404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89784"/>
            <a:ext cx="5111750" cy="54286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2833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985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328286"/>
            <a:ext cx="2160587" cy="52693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1328286"/>
            <a:ext cx="6334125" cy="52693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063" y="250825"/>
            <a:ext cx="4249737" cy="5443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0825"/>
            <a:ext cx="4249738" cy="5443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54" y="0"/>
            <a:ext cx="8292165" cy="124165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250825"/>
            <a:ext cx="2162175" cy="54435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250825"/>
            <a:ext cx="6337300" cy="5443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4703B-7252-4798-9EEE-BE89FFBC35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56"/>
            <a:ext cx="5712594" cy="1068404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89784"/>
            <a:ext cx="5111750" cy="54286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2833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985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4613" y="74613"/>
            <a:ext cx="8990012" cy="1166812"/>
          </a:xfrm>
          <a:prstGeom prst="rect">
            <a:avLst/>
          </a:prstGeom>
          <a:solidFill>
            <a:srgbClr val="01315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 b="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3038"/>
            <a:ext cx="59023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now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063" y="1485900"/>
            <a:ext cx="864711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029" name="Picture 5" descr="Cleaned up white w transparent - clear space for pp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49975" y="74613"/>
            <a:ext cx="291623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4703B-7252-4798-9EEE-BE89FFBC357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4613" y="74613"/>
            <a:ext cx="8990012" cy="1166812"/>
          </a:xfrm>
          <a:prstGeom prst="rect">
            <a:avLst/>
          </a:prstGeom>
          <a:solidFill>
            <a:srgbClr val="01315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 b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3038"/>
            <a:ext cx="59023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now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063" y="1485900"/>
            <a:ext cx="864711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053" name="Picture 5" descr="Cleaned up white w transparent - clear space for pp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9975" y="74613"/>
            <a:ext cx="291623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063" y="250825"/>
            <a:ext cx="8651875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3075" name="Picture 3" descr="Cleaned up black w transparent - clear space small for pp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35700" y="5699125"/>
            <a:ext cx="29083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1166812"/>
          </a:xfrm>
          <a:prstGeom prst="rect">
            <a:avLst/>
          </a:prstGeom>
          <a:solidFill>
            <a:srgbClr val="89020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00800"/>
            <a:ext cx="59023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now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063" y="1485900"/>
            <a:ext cx="864711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1029" name="Picture 5" descr="Cleaned up white w transparent - clear space for pp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49975" y="0"/>
            <a:ext cx="291623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1166812"/>
          </a:xfrm>
          <a:prstGeom prst="rect">
            <a:avLst/>
          </a:prstGeom>
          <a:solidFill>
            <a:srgbClr val="89020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00800"/>
            <a:ext cx="59023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now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063" y="1485900"/>
            <a:ext cx="864711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2053" name="Picture 5" descr="Cleaned up white w transparent - clear space for pp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9975" y="0"/>
            <a:ext cx="291623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063" y="250825"/>
            <a:ext cx="8651875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3075" name="Picture 3" descr="Cleaned up black w transparent - clear space small for pp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35700" y="5699125"/>
            <a:ext cx="29083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leeds.ac.uk/skills-endnot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://medhealth.leeds.ac.uk/info/639/information_specialists/2044/endnote_resources" TargetMode="External"/><Relationship Id="rId5" Type="http://schemas.openxmlformats.org/officeDocument/2006/relationships/hyperlink" Target="http://medhealth.leeds.ac.uk/info/698/lihs_mini-masterclasses/1440/mini-masterclass_archive" TargetMode="External"/><Relationship Id="rId4" Type="http://schemas.openxmlformats.org/officeDocument/2006/relationships/hyperlink" Target="https://www.youtube.com/watch?v=lnqPjjKwEPko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948839" y="2688609"/>
            <a:ext cx="5246321" cy="1206137"/>
          </a:xfrm>
        </p:spPr>
        <p:txBody>
          <a:bodyPr/>
          <a:lstStyle/>
          <a:p>
            <a:pPr algn="ctr"/>
            <a:r>
              <a:rPr lang="en-GB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EndNote X7 </a:t>
            </a:r>
            <a:br>
              <a:rPr lang="en-GB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Advanced tips and tools</a:t>
            </a:r>
            <a:endParaRPr lang="en-GB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16034" y="5111261"/>
            <a:ext cx="7845327" cy="1254369"/>
          </a:xfrm>
        </p:spPr>
        <p:txBody>
          <a:bodyPr/>
          <a:lstStyle/>
          <a:p>
            <a:endParaRPr lang="en-GB" sz="1400" dirty="0" smtClean="0"/>
          </a:p>
          <a:p>
            <a:pPr algn="r"/>
            <a:endParaRPr lang="en-GB" sz="1200" dirty="0" smtClean="0"/>
          </a:p>
          <a:p>
            <a:pPr algn="r"/>
            <a:r>
              <a:rPr lang="en-GB" sz="1200" dirty="0" smtClean="0"/>
              <a:t>Rocio Rodriguez </a:t>
            </a:r>
            <a:br>
              <a:rPr lang="en-GB" sz="1200" dirty="0" smtClean="0"/>
            </a:br>
            <a:r>
              <a:rPr lang="en-GB" sz="1200" dirty="0" smtClean="0"/>
              <a:t>Information </a:t>
            </a:r>
            <a:r>
              <a:rPr lang="en-GB" sz="1200" dirty="0"/>
              <a:t>Specialist</a:t>
            </a:r>
          </a:p>
          <a:p>
            <a:pPr algn="r"/>
            <a:r>
              <a:rPr lang="en-GB" sz="1200" dirty="0" smtClean="0"/>
              <a:t>Leeds, 25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January 2017                                                       Academic </a:t>
            </a:r>
            <a:r>
              <a:rPr lang="en-GB" sz="1200" dirty="0"/>
              <a:t>Unit of </a:t>
            </a:r>
            <a:r>
              <a:rPr lang="en-GB" sz="1200" dirty="0" smtClean="0"/>
              <a:t> Health Economics (AUHE)</a:t>
            </a:r>
            <a:endParaRPr lang="en-GB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82860" y="6380946"/>
            <a:ext cx="58693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.</a:t>
            </a:r>
            <a:endParaRPr lang="en-GB" sz="800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Further Help 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41695" y="1331593"/>
            <a:ext cx="730155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1) Leeds </a:t>
            </a:r>
            <a:r>
              <a:rPr lang="en-GB" kern="0" dirty="0">
                <a:latin typeface="Calibri" panose="020F0502020204030204" pitchFamily="34" charset="0"/>
                <a:cs typeface="Calibri" panose="020F0502020204030204" pitchFamily="34" charset="0"/>
              </a:rPr>
              <a:t>University </a:t>
            </a:r>
            <a:r>
              <a:rPr lang="en-GB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library: </a:t>
            </a:r>
            <a:r>
              <a:rPr lang="en-GB" b="0" kern="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</a:t>
            </a:r>
            <a:r>
              <a:rPr lang="en-GB" b="0" kern="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://</a:t>
            </a:r>
            <a:r>
              <a:rPr lang="en-GB" b="0" kern="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library.leeds.ac.uk/skills-endnote</a:t>
            </a:r>
            <a:endParaRPr lang="en-GB" b="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LU referencing output style, workbooks for self  training ,help and advice</a:t>
            </a:r>
          </a:p>
          <a:p>
            <a:endParaRPr lang="en-GB" b="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2) You Tube: </a:t>
            </a:r>
            <a:r>
              <a:rPr lang="en-GB" b="0" kern="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https://www.youtube.com/watch?v=lnqPjjKwEPk</a:t>
            </a:r>
            <a:r>
              <a:rPr lang="en-GB" b="0" u="sng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ot</a:t>
            </a:r>
            <a:endParaRPr lang="en-GB" b="0" u="sng" kern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b="0" kern="0" dirty="0"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r>
              <a:rPr lang="en-GB" kern="0" dirty="0">
                <a:latin typeface="Calibri" panose="020F0502020204030204" pitchFamily="34" charset="0"/>
                <a:cs typeface="Calibri" panose="020F0502020204030204" pitchFamily="34" charset="0"/>
              </a:rPr>
              <a:t>3) </a:t>
            </a:r>
            <a:r>
              <a:rPr lang="en-GB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AUHE</a:t>
            </a:r>
            <a:r>
              <a:rPr lang="en-GB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Mini </a:t>
            </a:r>
            <a:r>
              <a:rPr lang="en-GB" b="0" kern="0" dirty="0">
                <a:latin typeface="Calibri" panose="020F0502020204030204" pitchFamily="34" charset="0"/>
                <a:cs typeface="Calibri" panose="020F0502020204030204" pitchFamily="34" charset="0"/>
              </a:rPr>
              <a:t>master classes </a:t>
            </a:r>
            <a:r>
              <a:rPr lang="en-GB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archive </a:t>
            </a:r>
            <a:r>
              <a:rPr lang="en-GB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b="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GB" b="0" kern="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</a:t>
            </a:r>
            <a:r>
              <a:rPr lang="en-GB" b="0" kern="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://</a:t>
            </a:r>
            <a:r>
              <a:rPr lang="en-GB" b="0" kern="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medhealth.leeds.ac.uk/info/698/lihs_mini-masterclasses/1440/mini-masterclass_archive</a:t>
            </a:r>
            <a:r>
              <a:rPr lang="en-GB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Endnote </a:t>
            </a:r>
            <a:r>
              <a:rPr lang="en-GB" b="0" kern="0" dirty="0">
                <a:latin typeface="Calibri" panose="020F0502020204030204" pitchFamily="34" charset="0"/>
                <a:cs typeface="Calibri" panose="020F0502020204030204" pitchFamily="34" charset="0"/>
              </a:rPr>
              <a:t>resources </a:t>
            </a:r>
            <a:r>
              <a:rPr lang="en-GB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en-GB" b="0" kern="0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</a:t>
            </a:r>
            <a:r>
              <a:rPr lang="en-GB" b="0" kern="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://</a:t>
            </a:r>
            <a:r>
              <a:rPr lang="en-GB" b="0" kern="0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medhealth.leeds.ac.uk/info/639/information_specialists/2044/endnote_resources</a:t>
            </a:r>
            <a:r>
              <a:rPr lang="en-GB" b="0" kern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b="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n-GB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Information Specialist advice clinics</a:t>
            </a:r>
            <a:r>
              <a:rPr lang="en-GB" kern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30 min 1:1 sessions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b="0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052816" y="6350455"/>
            <a:ext cx="10668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76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Today’s session</a:t>
            </a:r>
            <a:endParaRPr lang="en-GB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3461" y="1382233"/>
            <a:ext cx="5377220" cy="259307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GB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Removing duplicate references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Editing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multiple references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Changing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Fields Display</a:t>
            </a:r>
            <a:endParaRPr lang="en-GB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Search Endnote Database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Finding Full Text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Creating Groups</a:t>
            </a:r>
            <a:endParaRPr lang="en-GB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Importing PDF Folders</a:t>
            </a:r>
          </a:p>
          <a:p>
            <a:pPr marL="457200" indent="-457200">
              <a:buFont typeface="+mj-lt"/>
              <a:buAutoNum type="arabicPeriod"/>
            </a:pPr>
            <a:endParaRPr lang="en-GB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77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18866" y="100800"/>
            <a:ext cx="4454470" cy="954087"/>
          </a:xfrm>
        </p:spPr>
        <p:txBody>
          <a:bodyPr/>
          <a:lstStyle/>
          <a:p>
            <a:pPr algn="ctr"/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Removing duplicates  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665027" y="2201033"/>
            <a:ext cx="6496334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AutoNum type="arabicPeriod"/>
            </a:pPr>
            <a:r>
              <a:rPr lang="en-GB" sz="2000" u="sng" dirty="0" smtClean="0">
                <a:latin typeface="Calibri" panose="020F0502020204030204" pitchFamily="34" charset="0"/>
              </a:rPr>
              <a:t>Default </a:t>
            </a:r>
            <a:r>
              <a:rPr lang="en-GB" sz="2000" u="sng" dirty="0">
                <a:latin typeface="Calibri" panose="020F0502020204030204" pitchFamily="34" charset="0"/>
              </a:rPr>
              <a:t>Option </a:t>
            </a:r>
            <a:r>
              <a:rPr lang="en-GB" sz="2000" b="0" dirty="0">
                <a:latin typeface="Calibri" panose="020F0502020204030204" pitchFamily="34" charset="0"/>
              </a:rPr>
              <a:t>(Matching on Author, Year, Title) </a:t>
            </a:r>
            <a:r>
              <a:rPr lang="en-GB" dirty="0" smtClean="0">
                <a:latin typeface="Calibri" panose="020F0502020204030204" pitchFamily="34" charset="0"/>
              </a:rPr>
              <a:t/>
            </a:r>
            <a:br>
              <a:rPr lang="en-GB" dirty="0" smtClean="0">
                <a:latin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</a:rPr>
              <a:t>   </a:t>
            </a:r>
            <a:r>
              <a:rPr lang="en-GB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Main Menu: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References &gt; Find Duplicates</a:t>
            </a:r>
            <a:r>
              <a:rPr lang="en-GB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b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To get rid of all the duplicates we need to de-duplicate several                   times comparing different fields. </a:t>
            </a:r>
            <a:br>
              <a:rPr lang="en-GB" b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GB" sz="2000" u="sng" dirty="0">
                <a:latin typeface="Calibri" panose="020F0502020204030204" pitchFamily="34" charset="0"/>
              </a:rPr>
              <a:t>Advanced Option</a:t>
            </a:r>
          </a:p>
          <a:p>
            <a:r>
              <a:rPr lang="en-GB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Main </a:t>
            </a: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Menu</a:t>
            </a:r>
            <a:r>
              <a:rPr lang="en-GB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dirty="0" smtClean="0">
                <a:latin typeface="Calibri" panose="020F0502020204030204" pitchFamily="34" charset="0"/>
              </a:rPr>
              <a:t>Edit&gt;Preferences&gt;Duplicates</a:t>
            </a:r>
            <a:r>
              <a:rPr lang="en-GB" dirty="0">
                <a:latin typeface="Calibri" panose="020F0502020204030204" pitchFamily="34" charset="0"/>
              </a:rPr>
              <a:t/>
            </a:r>
            <a:br>
              <a:rPr lang="en-GB" dirty="0">
                <a:latin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</a:rPr>
              <a:t>            </a:t>
            </a:r>
            <a:r>
              <a:rPr lang="en-GB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Select the fields that you want to match </a:t>
            </a:r>
            <a:r>
              <a:rPr lang="en-GB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en-GB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675" y="526927"/>
            <a:ext cx="5221925" cy="991153"/>
          </a:xfrm>
        </p:spPr>
        <p:txBody>
          <a:bodyPr/>
          <a:lstStyle/>
          <a:p>
            <a:pPr algn="ctr"/>
            <a:r>
              <a:rPr lang="en-GB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Editing multiple references</a:t>
            </a:r>
            <a:b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519" y="1434737"/>
            <a:ext cx="7246961" cy="4480713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1)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Selecting references</a:t>
            </a:r>
          </a:p>
          <a:p>
            <a:pPr marL="0" indent="0">
              <a:buNone/>
            </a:pP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Hold</a:t>
            </a:r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SHIFT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down 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highlight 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batch of </a:t>
            </a:r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many references.</a:t>
            </a:r>
          </a:p>
          <a:p>
            <a:pPr marL="0" indent="0">
              <a:buNone/>
            </a:pP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Hold Ctrl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&amp; left click to 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pick out a 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selection of references. </a:t>
            </a:r>
            <a:endParaRPr lang="en-GB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AutoNum type="arabicParenR" startAt="2"/>
            </a:pPr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Showing references</a:t>
            </a:r>
          </a:p>
          <a:p>
            <a:pPr marL="0" indent="0">
              <a:buNone/>
            </a:pP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Right click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on the references and select 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‘show selected references</a:t>
            </a:r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’.</a:t>
            </a:r>
            <a:b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AutoNum type="arabicParenR" startAt="3"/>
            </a:pPr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Main Menu: 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Tools&gt;Change/Move/Copy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Fields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you select 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Replace whole field with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this will completely 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delete 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anything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that was 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already in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the research notes 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field.</a:t>
            </a:r>
            <a:b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Insert 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before field’s text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Insert after field’s text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EndNote or select 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Clear field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if you wish to delete 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existing research notes.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Type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in your research note and click 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OK</a:t>
            </a:r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800" dirty="0"/>
          </a:p>
          <a:p>
            <a:endParaRPr lang="en-GB" sz="1800" dirty="0" smtClean="0"/>
          </a:p>
          <a:p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60331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Changing Display Fields</a:t>
            </a: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286" y="1421267"/>
            <a:ext cx="8281519" cy="511175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decide which fields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display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at the top of the screen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Go to 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Main Menu </a:t>
            </a:r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Edit&gt;Preferences&gt;Display 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Fields</a:t>
            </a:r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t="1812" r="89941" b="58413"/>
          <a:stretch/>
        </p:blipFill>
        <p:spPr bwMode="auto">
          <a:xfrm>
            <a:off x="1158386" y="2834903"/>
            <a:ext cx="2428876" cy="3515552"/>
          </a:xfrm>
          <a:prstGeom prst="rect">
            <a:avLst/>
          </a:prstGeom>
          <a:ln w="63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Oval 9"/>
          <p:cNvSpPr/>
          <p:nvPr/>
        </p:nvSpPr>
        <p:spPr>
          <a:xfrm>
            <a:off x="996287" y="2765562"/>
            <a:ext cx="655092" cy="344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158386" y="6006130"/>
            <a:ext cx="1281294" cy="344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138" y="2816209"/>
            <a:ext cx="3812807" cy="353424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319137" y="3109887"/>
            <a:ext cx="924481" cy="2419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450890" y="4802819"/>
            <a:ext cx="2396970" cy="1597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7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4. Searching in EndNote</a:t>
            </a: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38" y="1485900"/>
            <a:ext cx="7237551" cy="18512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663953" y="1695635"/>
            <a:ext cx="905523" cy="3765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38" y="4149120"/>
            <a:ext cx="7237551" cy="18330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41359" y="4696287"/>
            <a:ext cx="1047565" cy="1420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449962" y="4696287"/>
            <a:ext cx="523783" cy="1597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38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00800"/>
            <a:ext cx="4738425" cy="954087"/>
          </a:xfrm>
        </p:spPr>
        <p:txBody>
          <a:bodyPr/>
          <a:lstStyle/>
          <a:p>
            <a:pPr algn="ctr"/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GB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Finding Full Text</a:t>
            </a: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197" y="1624084"/>
            <a:ext cx="8020978" cy="4973566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	Automatic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PDF </a:t>
            </a: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finder</a:t>
            </a:r>
          </a:p>
          <a:p>
            <a:pPr marL="0" indent="0">
              <a:buNone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switch off/on the automatic full text finder go to: 	</a:t>
            </a:r>
          </a:p>
          <a:p>
            <a:pPr marL="0" indent="0">
              <a:buNone/>
            </a:pP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Edit&gt;Preferences…&gt;Find Full Text&gt; </a:t>
            </a:r>
          </a:p>
          <a:p>
            <a:pPr marL="0" indent="0">
              <a:buNone/>
            </a:pP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tick/untick “Automatically invoke Find Full Text on </a:t>
            </a:r>
          </a:p>
          <a:p>
            <a:pPr marL="0" indent="0">
              <a:buNone/>
            </a:pP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newly-imported references”.</a:t>
            </a:r>
          </a:p>
          <a:p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900113">
              <a:buNone/>
            </a:pP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n-GB" sz="1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Find </a:t>
            </a:r>
            <a:r>
              <a:rPr lang="en-GB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available </a:t>
            </a:r>
            <a:r>
              <a:rPr lang="en-GB" sz="1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PDFs.</a:t>
            </a:r>
            <a:endParaRPr lang="en-GB" sz="1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900113">
              <a:buNone/>
            </a:pP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Select References</a:t>
            </a:r>
          </a:p>
          <a:p>
            <a:pPr marL="0" indent="900113">
              <a:buNone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Go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to: 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References&gt;Find Full Text. </a:t>
            </a:r>
          </a:p>
          <a:p>
            <a:pPr marL="0" indent="900113">
              <a:buNone/>
            </a:pP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Records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with PDF attachments show paper clip symbols.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endParaRPr lang="en-GB" sz="2000" b="1" dirty="0"/>
          </a:p>
          <a:p>
            <a:endParaRPr lang="en-GB" sz="2000" b="1" dirty="0" smtClean="0"/>
          </a:p>
          <a:p>
            <a:endParaRPr lang="en-GB" sz="2000" b="1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852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41696" y="100800"/>
            <a:ext cx="5211454" cy="954087"/>
          </a:xfrm>
        </p:spPr>
        <p:txBody>
          <a:bodyPr/>
          <a:lstStyle/>
          <a:p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GB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Creating Groups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56690" y="1475721"/>
            <a:ext cx="7775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GB" b="0" dirty="0" smtClean="0">
                <a:latin typeface="Calibri" panose="020F0502020204030204" pitchFamily="34" charset="0"/>
              </a:rPr>
              <a:t>Select </a:t>
            </a:r>
            <a:r>
              <a:rPr lang="en-GB" b="0" dirty="0" smtClean="0">
                <a:latin typeface="Calibri" panose="020F0502020204030204" pitchFamily="34" charset="0"/>
              </a:rPr>
              <a:t>References&gt; Right Click&gt;Add References to&gt;Create Custom Group</a:t>
            </a:r>
            <a:endParaRPr lang="en-GB" b="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96" y="1908699"/>
            <a:ext cx="7272151" cy="4369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92100" y="3710866"/>
            <a:ext cx="727969" cy="1368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789165" y="3710866"/>
            <a:ext cx="860210" cy="1316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43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7. Importing Folders with PDFs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048" y="1485900"/>
            <a:ext cx="7301552" cy="5111750"/>
          </a:xfrm>
        </p:spPr>
        <p:txBody>
          <a:bodyPr/>
          <a:lstStyle/>
          <a:p>
            <a:pPr marL="457200" lvl="1" indent="0">
              <a:buNone/>
            </a:pP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          </a:t>
            </a:r>
            <a:b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Main Menu: File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&gt;</a:t>
            </a: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Import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&gt;</a:t>
            </a: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Folder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b="1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b="1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b="1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GB" b="1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0" algn="ctr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0" algn="ctr">
              <a:buNone/>
            </a:pP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If your pdfs are already grouped into subfolders choose </a:t>
            </a:r>
          </a:p>
          <a:p>
            <a:pPr marL="457200" lvl="1" indent="0" algn="ctr">
              <a:buNone/>
            </a:pP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“Create Group Set” so they can be identified</a:t>
            </a:r>
          </a:p>
          <a:p>
            <a:pPr marL="457200" lvl="1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84" y="2379216"/>
            <a:ext cx="4825513" cy="273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3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LIHS band">
  <a:themeElements>
    <a:clrScheme name="2nd all d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nd all 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nd all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nd all dar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nd all dar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nd all dar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nd all dar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nd all dar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IHS dark">
  <a:themeElements>
    <a:clrScheme name="2nd all d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nd all 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nd all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nd all dar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nd all dar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nd all dar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nd all dar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nd all dar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IHS powerpoint template">
  <a:themeElements>
    <a:clrScheme name="2nd all d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nd all 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nd all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nd all dar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nd all dar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nd all dar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nd all dar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nd all dar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LIHS dark">
  <a:themeElements>
    <a:clrScheme name="2nd all d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nd all 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nd all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nd all dar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nd all dar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nd all dar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nd all dar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nd all dar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4432</TotalTime>
  <Words>166</Words>
  <Application>Microsoft Office PowerPoint</Application>
  <PresentationFormat>On-screen Show (4:3)</PresentationFormat>
  <Paragraphs>92</Paragraphs>
  <Slides>10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  <vt:variant>
        <vt:lpstr>Custom Shows</vt:lpstr>
      </vt:variant>
      <vt:variant>
        <vt:i4>1</vt:i4>
      </vt:variant>
    </vt:vector>
  </HeadingPairs>
  <TitlesOfParts>
    <vt:vector size="20" baseType="lpstr">
      <vt:lpstr>Arial</vt:lpstr>
      <vt:lpstr>Calibri</vt:lpstr>
      <vt:lpstr>Wingdings</vt:lpstr>
      <vt:lpstr>LIHS band</vt:lpstr>
      <vt:lpstr>LIHS dark</vt:lpstr>
      <vt:lpstr>blank</vt:lpstr>
      <vt:lpstr>LIHS powerpoint template</vt:lpstr>
      <vt:lpstr>1_LIHS dark</vt:lpstr>
      <vt:lpstr>1_blank</vt:lpstr>
      <vt:lpstr>EndNote X7  Advanced tips and tools</vt:lpstr>
      <vt:lpstr>Today’s session</vt:lpstr>
      <vt:lpstr>1. Removing duplicates  </vt:lpstr>
      <vt:lpstr>  2. Editing multiple references </vt:lpstr>
      <vt:lpstr>3. Changing Display Fields</vt:lpstr>
      <vt:lpstr>4. Searching in EndNote</vt:lpstr>
      <vt:lpstr>5. Finding Full Text</vt:lpstr>
      <vt:lpstr>6. Creating Groups</vt:lpstr>
      <vt:lpstr>7. Importing Folders with PDFs</vt:lpstr>
      <vt:lpstr>Further Help </vt:lpstr>
      <vt:lpstr>Custom Show 1</vt:lpstr>
    </vt:vector>
  </TitlesOfParts>
  <Company>University of Leeds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medgri</dc:creator>
  <cp:lastModifiedBy>Rocio Rodriguez Lopez</cp:lastModifiedBy>
  <cp:revision>255</cp:revision>
  <cp:lastPrinted>2017-01-23T16:59:51Z</cp:lastPrinted>
  <dcterms:created xsi:type="dcterms:W3CDTF">2007-10-16T09:44:23Z</dcterms:created>
  <dcterms:modified xsi:type="dcterms:W3CDTF">2017-01-25T09:20:19Z</dcterms:modified>
</cp:coreProperties>
</file>