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7" r:id="rId3"/>
    <p:sldId id="287" r:id="rId4"/>
    <p:sldId id="285" r:id="rId5"/>
    <p:sldId id="283" r:id="rId6"/>
    <p:sldId id="290" r:id="rId7"/>
    <p:sldId id="260" r:id="rId8"/>
    <p:sldId id="291" r:id="rId9"/>
    <p:sldId id="261" r:id="rId10"/>
    <p:sldId id="282" r:id="rId11"/>
    <p:sldId id="286" r:id="rId12"/>
    <p:sldId id="278" r:id="rId13"/>
    <p:sldId id="279" r:id="rId14"/>
    <p:sldId id="259" r:id="rId15"/>
    <p:sldId id="273" r:id="rId16"/>
    <p:sldId id="274" r:id="rId17"/>
    <p:sldId id="277" r:id="rId18"/>
    <p:sldId id="289" r:id="rId19"/>
    <p:sldId id="275" r:id="rId20"/>
    <p:sldId id="257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61290" autoAdjust="0"/>
  </p:normalViewPr>
  <p:slideViewPr>
    <p:cSldViewPr>
      <p:cViewPr varScale="1">
        <p:scale>
          <a:sx n="118" d="100"/>
          <a:sy n="118" d="100"/>
        </p:scale>
        <p:origin x="6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55D34-2FDD-4701-BCC0-B0ABB5142EC5}" type="datetimeFigureOut">
              <a:rPr lang="en-GB" smtClean="0"/>
              <a:pPr/>
              <a:t>18/01/2017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0E0DF-E193-4E5A-8C8B-0A41A9C758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583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40607-460A-420F-A7A0-FC6499AC0F7F}" type="datetimeFigureOut">
              <a:rPr lang="en-GB" smtClean="0"/>
              <a:pPr/>
              <a:t>18/01/2017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B807-A5D9-446A-BFBC-22F81F6AA2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02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326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Change Reference</a:t>
            </a:r>
            <a:r>
              <a:rPr lang="en-GB" baseline="0" dirty="0" smtClean="0"/>
              <a:t> Type – e.g. book</a:t>
            </a:r>
          </a:p>
          <a:p>
            <a:endParaRPr lang="en-GB" baseline="0" dirty="0" smtClean="0"/>
          </a:p>
          <a:p>
            <a:r>
              <a:rPr lang="en-GB" baseline="0" dirty="0" smtClean="0"/>
              <a:t>Can actually import this from </a:t>
            </a:r>
            <a:r>
              <a:rPr lang="en-GB" baseline="0" dirty="0" err="1" smtClean="0"/>
              <a:t>google</a:t>
            </a:r>
            <a:r>
              <a:rPr lang="en-GB" baseline="0" dirty="0" smtClean="0"/>
              <a:t> books – go to </a:t>
            </a:r>
            <a:r>
              <a:rPr lang="en-GB" b="0" i="1" u="sng" baseline="0" dirty="0" smtClean="0"/>
              <a:t>About this book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38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amount of preferences has changed with new features added by X6 such as Read/unread feature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158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you would like our filter for this ask us!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713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31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Demos of creating a library, a manual</a:t>
            </a:r>
            <a:r>
              <a:rPr lang="en-GB" baseline="0" dirty="0" smtClean="0"/>
              <a:t> reference, importing references and exporting to a txt file, using cite while u write</a:t>
            </a:r>
            <a:endParaRPr lang="en-GB" dirty="0" smtClean="0"/>
          </a:p>
          <a:p>
            <a:r>
              <a:rPr lang="en-GB" dirty="0" smtClean="0"/>
              <a:t>Other mini-</a:t>
            </a:r>
            <a:r>
              <a:rPr lang="en-GB" dirty="0" err="1" smtClean="0"/>
              <a:t>masterclass</a:t>
            </a:r>
            <a:r>
              <a:rPr lang="en-GB" dirty="0" smtClean="0"/>
              <a:t> notes on </a:t>
            </a:r>
            <a:r>
              <a:rPr lang="en-GB" dirty="0" err="1" smtClean="0"/>
              <a:t>Mendeley</a:t>
            </a:r>
            <a:r>
              <a:rPr lang="en-GB" dirty="0" smtClean="0"/>
              <a:t>,</a:t>
            </a:r>
            <a:r>
              <a:rPr lang="en-GB" baseline="0" dirty="0" smtClean="0"/>
              <a:t> see the mini-</a:t>
            </a:r>
            <a:r>
              <a:rPr lang="en-GB" baseline="0" dirty="0" err="1" smtClean="0"/>
              <a:t>masterclass</a:t>
            </a:r>
            <a:r>
              <a:rPr lang="en-GB" baseline="0" dirty="0" smtClean="0"/>
              <a:t> blog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38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Familiarise</a:t>
            </a:r>
            <a:r>
              <a:rPr lang="en-GB" baseline="0" dirty="0" smtClean="0"/>
              <a:t> yourself with features: Reference display, preview, PDFs, Groups, Sorting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885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90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Demo:</a:t>
            </a:r>
          </a:p>
          <a:p>
            <a:r>
              <a:rPr lang="en-GB" dirty="0" smtClean="0"/>
              <a:t>Create a library</a:t>
            </a:r>
          </a:p>
          <a:p>
            <a:r>
              <a:rPr lang="en-GB" dirty="0" smtClean="0"/>
              <a:t>File&gt;New&gt;</a:t>
            </a:r>
          </a:p>
          <a:p>
            <a:r>
              <a:rPr lang="en-GB" dirty="0" smtClean="0"/>
              <a:t>Other points:</a:t>
            </a:r>
            <a:r>
              <a:rPr lang="en-GB" baseline="0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Find full text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Groups window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Reference window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Library window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9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04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Have saved search</a:t>
            </a:r>
            <a:r>
              <a:rPr lang="en-GB" baseline="0" dirty="0" smtClean="0"/>
              <a:t> in MEDLINE – MED Chocolate Endnote Demo</a:t>
            </a:r>
          </a:p>
          <a:p>
            <a:endParaRPr lang="en-GB" baseline="0" dirty="0" smtClean="0"/>
          </a:p>
          <a:p>
            <a:r>
              <a:rPr lang="en-GB" baseline="0" dirty="0" smtClean="0"/>
              <a:t>*Select complete reference – best quality references wanted.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Direct export will not work if Endnote library is being used in a certain way(having a citation open seems to stop it working)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1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Importance of changing</a:t>
            </a:r>
            <a:r>
              <a:rPr lang="en-GB" baseline="0" dirty="0" smtClean="0"/>
              <a:t> Import Option: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22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8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6DB9-D63C-4543-813B-A4D869D6451F}" type="datetime1">
              <a:rPr lang="en-GB" smtClean="0"/>
              <a:t>18/01/2017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LIHS Mini Master Class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17F-5323-46E5-83CF-DC3773C8BAA3}" type="datetime1">
              <a:rPr lang="en-GB" smtClean="0"/>
              <a:t>18/01/2017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LIHS Mini Master Class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B203-8767-4BDE-A66E-3ED8CA2672DF}" type="datetime1">
              <a:rPr lang="en-GB" smtClean="0"/>
              <a:t>18/01/2017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LIHS Mini Master Class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3038"/>
            <a:ext cx="5902325" cy="954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6063" y="1485900"/>
            <a:ext cx="8647112" cy="511175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E635-35AD-443C-B724-374157325DCA}" type="datetime1">
              <a:rPr lang="en-GB" smtClean="0"/>
              <a:t>18/01/2017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LIHS Mini Master Class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131E-40C5-4278-AD81-196B7E784356}" type="datetime1">
              <a:rPr lang="en-GB" smtClean="0"/>
              <a:t>18/01/2017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LIHS Mini Master Class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E985-1FC7-432B-98FD-87DD33E9EDF7}" type="datetime1">
              <a:rPr lang="en-GB" smtClean="0"/>
              <a:t>18/01/2017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LIHS Mini Master Class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C5DE-B6F0-4A05-94F2-C38156B302A5}" type="datetime1">
              <a:rPr lang="en-GB" smtClean="0"/>
              <a:t>18/01/2017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LIHS Mini Master Class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44BD-B9BC-487C-9A4C-13D3874F6CB2}" type="datetime1">
              <a:rPr lang="en-GB" smtClean="0"/>
              <a:t>18/01/2017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LIHS Mini Master Class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88B7-2AFB-4986-A0C7-2FC34D622B1B}" type="datetime1">
              <a:rPr lang="en-GB" smtClean="0"/>
              <a:t>18/01/2017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LIHS Mini Master Class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9D9E-3867-4C19-9110-CB3BB596FA55}" type="datetime1">
              <a:rPr lang="en-GB" smtClean="0"/>
              <a:t>18/01/2017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LIHS Mini Master Class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B0F-8C2E-43C1-8BB7-C5CB261D1F36}" type="datetime1">
              <a:rPr lang="en-GB" smtClean="0"/>
              <a:t>18/01/2017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LIHS Mini Master Class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52648-64AE-4F16-AD5A-0761A0E88952}" type="datetime1">
              <a:rPr lang="en-GB" smtClean="0"/>
              <a:t>18/01/2017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LIHS Mini Master Class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A6F7-81FA-4C45-9963-52D9F6FDC4C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.uk/books?id=ny9oVf4usz8C&amp;printsec=frontcover&amp;dq=chocolate+is+good+for+you&amp;hl=en&amp;sa=X&amp;ei=9Y1SUu_WM8a-0QXu6oGQDg&amp;ved=0CFcQ6AEwBw#v=onepage&amp;q=chocolate%20is%20good%20for%20you&amp;f=fal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dnot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leeds.ac.uk/researcher-endnot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medhealth.leeds.ac.uk/info/639/information_specialists/2044/endnote_resources" TargetMode="External"/><Relationship Id="rId4" Type="http://schemas.openxmlformats.org/officeDocument/2006/relationships/hyperlink" Target="http://library.leeds.ac.uk/skills-endnot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348880"/>
            <a:ext cx="6336704" cy="1872208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EndNote X7 </a:t>
            </a:r>
            <a:r>
              <a:rPr lang="en-GB" b="1" dirty="0" smtClean="0"/>
              <a:t>Basics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100" b="1" dirty="0" smtClean="0"/>
              <a:t>– getting started with EndNote X7</a:t>
            </a:r>
            <a:endParaRPr lang="en-GB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2405" y="4293096"/>
            <a:ext cx="6400800" cy="72008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Natalie King</a:t>
            </a:r>
          </a:p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Information Specialist, LIHS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9040" y="70360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4">
                    <a:lumMod val="75000"/>
                  </a:schemeClr>
                </a:solidFill>
              </a:rPr>
              <a:t>LIHS Mini Master Class</a:t>
            </a:r>
            <a:endParaRPr lang="en-GB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" y="703608"/>
            <a:ext cx="1728192" cy="11521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413" y="1855738"/>
            <a:ext cx="198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</a:t>
            </a:r>
            <a:r>
              <a:rPr lang="en-GB" sz="1000" dirty="0" err="1" smtClean="0"/>
              <a:t>Alexandru</a:t>
            </a:r>
            <a:r>
              <a:rPr lang="en-GB" sz="1000" dirty="0" smtClean="0"/>
              <a:t> </a:t>
            </a:r>
            <a:r>
              <a:rPr lang="en-GB" sz="1000" dirty="0" err="1" smtClean="0"/>
              <a:t>Nicusor</a:t>
            </a:r>
            <a:r>
              <a:rPr lang="en-GB" sz="1000" dirty="0" smtClean="0"/>
              <a:t> </a:t>
            </a:r>
            <a:r>
              <a:rPr lang="en-GB" sz="1000" dirty="0" err="1" smtClean="0"/>
              <a:t>Matei</a:t>
            </a:r>
            <a:r>
              <a:rPr lang="en-GB" sz="1000" dirty="0" smtClean="0"/>
              <a:t>  </a:t>
            </a:r>
            <a:r>
              <a:rPr lang="en-GB" sz="1000" dirty="0"/>
              <a:t>2013 CC BY-NC-ND 2.0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6203700"/>
            <a:ext cx="774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Judy Wright © </a:t>
            </a:r>
            <a:r>
              <a:rPr lang="en-GB" sz="1400" dirty="0"/>
              <a:t>University of Leeds </a:t>
            </a:r>
            <a:r>
              <a:rPr lang="en-GB" sz="1400" dirty="0" smtClean="0"/>
              <a:t>2017.</a:t>
            </a:r>
            <a:r>
              <a:rPr lang="en-GB" sz="1400" dirty="0"/>
              <a:t> </a:t>
            </a:r>
            <a:r>
              <a:rPr lang="en-US" sz="1400" dirty="0"/>
              <a:t>This work is made available for reuse under the terms of the </a:t>
            </a:r>
            <a:r>
              <a:rPr lang="en-US" sz="1400" u="sng" dirty="0">
                <a:hlinkClick r:id="rId4"/>
              </a:rPr>
              <a:t>Creative Commons Attribution-</a:t>
            </a:r>
            <a:r>
              <a:rPr lang="en-US" sz="1400" u="sng" dirty="0" err="1">
                <a:hlinkClick r:id="rId4"/>
              </a:rPr>
              <a:t>NonCommercial</a:t>
            </a:r>
            <a:r>
              <a:rPr lang="en-US" sz="1400" u="sng" dirty="0">
                <a:hlinkClick r:id="rId4"/>
              </a:rPr>
              <a:t>-</a:t>
            </a:r>
            <a:r>
              <a:rPr lang="en-US" sz="1400" u="sng" dirty="0" err="1">
                <a:hlinkClick r:id="rId4"/>
              </a:rPr>
              <a:t>ShareAlike</a:t>
            </a:r>
            <a:r>
              <a:rPr lang="en-US" sz="1400" u="sng" dirty="0">
                <a:hlinkClick r:id="rId4"/>
              </a:rPr>
              <a:t> 4.0 International</a:t>
            </a:r>
            <a:r>
              <a:rPr lang="en-US" sz="1400" dirty="0"/>
              <a:t> </a:t>
            </a:r>
            <a:r>
              <a:rPr lang="en-US" sz="1400" dirty="0" err="1"/>
              <a:t>Licence</a:t>
            </a:r>
            <a:r>
              <a:rPr lang="en-US" sz="1400" dirty="0" smtClean="0"/>
              <a:t>.</a:t>
            </a:r>
          </a:p>
        </p:txBody>
      </p: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05" y="6268778"/>
            <a:ext cx="1116965" cy="393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23126" y="188640"/>
            <a:ext cx="912087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Getting records from Cochrane - save and import a file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3230" t="14301" r="19524" b="34600"/>
          <a:stretch/>
        </p:blipFill>
        <p:spPr>
          <a:xfrm>
            <a:off x="23126" y="1295829"/>
            <a:ext cx="5556985" cy="5556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2680" t="42543" r="12676" b="40200"/>
          <a:stretch/>
        </p:blipFill>
        <p:spPr>
          <a:xfrm>
            <a:off x="4564262" y="3186710"/>
            <a:ext cx="4463516" cy="1775222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3131840" y="5445224"/>
            <a:ext cx="122413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8" idx="7"/>
          </p:cNvCxnSpPr>
          <p:nvPr/>
        </p:nvCxnSpPr>
        <p:spPr>
          <a:xfrm flipV="1">
            <a:off x="4176705" y="4653136"/>
            <a:ext cx="971359" cy="876451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Find a filter to import your file correctly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0" t="36406" r="32375" b="33750"/>
          <a:stretch/>
        </p:blipFill>
        <p:spPr bwMode="auto">
          <a:xfrm>
            <a:off x="251520" y="1556792"/>
            <a:ext cx="389521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Bent Arrow 2"/>
          <p:cNvSpPr/>
          <p:nvPr/>
        </p:nvSpPr>
        <p:spPr>
          <a:xfrm rot="19406923" flipV="1">
            <a:off x="3289075" y="3967717"/>
            <a:ext cx="945665" cy="1231378"/>
          </a:xfrm>
          <a:prstGeom prst="ben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068" t="23400" r="62994" b="44400"/>
          <a:stretch/>
        </p:blipFill>
        <p:spPr>
          <a:xfrm>
            <a:off x="4573641" y="1700808"/>
            <a:ext cx="4248472" cy="33123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77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Google Scholar Import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4588" t="14027" r="3438" b="57180"/>
          <a:stretch>
            <a:fillRect/>
          </a:stretch>
        </p:blipFill>
        <p:spPr bwMode="auto">
          <a:xfrm>
            <a:off x="251520" y="1124744"/>
            <a:ext cx="6336704" cy="2808312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8362" t="29270" r="19453" b="18227"/>
          <a:stretch>
            <a:fillRect/>
          </a:stretch>
        </p:blipFill>
        <p:spPr bwMode="auto">
          <a:xfrm>
            <a:off x="4139952" y="2492896"/>
            <a:ext cx="4831082" cy="3888432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508104" y="1412776"/>
            <a:ext cx="136815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211960" y="5301208"/>
            <a:ext cx="273630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0174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Google Scholar Import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034" t="17719" r="17904" b="53410"/>
          <a:stretch>
            <a:fillRect/>
          </a:stretch>
        </p:blipFill>
        <p:spPr bwMode="auto">
          <a:xfrm>
            <a:off x="179512" y="1340768"/>
            <a:ext cx="8838478" cy="345638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364088" y="3645024"/>
            <a:ext cx="187220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1520" y="5013176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Click import and the reference goes into your open EndNote library (or last used EndNote library)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251356"/>
            <a:ext cx="6768752" cy="1008112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Manually adding a record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44824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Avoid if you can! </a:t>
            </a:r>
          </a:p>
          <a:p>
            <a:endParaRPr lang="en-GB" sz="3200" dirty="0" smtClean="0"/>
          </a:p>
          <a:p>
            <a:r>
              <a:rPr lang="en-GB" sz="3200" dirty="0" smtClean="0"/>
              <a:t>Needs to be perfect and complete</a:t>
            </a:r>
          </a:p>
          <a:p>
            <a:endParaRPr lang="en-GB" sz="3200" dirty="0" smtClean="0"/>
          </a:p>
          <a:p>
            <a:r>
              <a:rPr lang="en-GB" sz="3200" dirty="0" smtClean="0"/>
              <a:t>Select the appropriate Reference Type</a:t>
            </a:r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93714" y="125946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E.g. </a:t>
            </a:r>
            <a:r>
              <a:rPr lang="en-GB" dirty="0" smtClean="0">
                <a:hlinkClick r:id="rId3"/>
              </a:rPr>
              <a:t>The Science of chocolate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05222"/>
            <a:ext cx="3610352" cy="36186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2008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>Change the display – show all citation details</a:t>
            </a:r>
            <a:endParaRPr lang="en-GB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3720" y="1638152"/>
            <a:ext cx="2520280" cy="315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Select 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Edit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Preferences  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Display Fields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9" t="22597" r="11134" b="28768"/>
          <a:stretch/>
        </p:blipFill>
        <p:spPr bwMode="auto">
          <a:xfrm>
            <a:off x="116435" y="1052736"/>
            <a:ext cx="6382737" cy="5805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2813" r="37126" b="70749"/>
          <a:stretch/>
        </p:blipFill>
        <p:spPr bwMode="auto">
          <a:xfrm>
            <a:off x="84189" y="2132855"/>
            <a:ext cx="8975622" cy="3105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Cite while you Write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091" y="5238540"/>
            <a:ext cx="2129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Insert citation options</a:t>
            </a:r>
            <a:endParaRPr lang="en-GB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41140" y="3501008"/>
            <a:ext cx="0" cy="1859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07904" y="5733256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Create / update  a bibliography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27984" y="1052736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Change referencing style e.g. Leeds-Harvard, Vancouver</a:t>
            </a:r>
            <a:endParaRPr lang="en-GB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48064" y="2006843"/>
            <a:ext cx="0" cy="774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851921" y="3117472"/>
            <a:ext cx="576063" cy="2615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2657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Create a list of references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27460" t="24820" r="27063" b="14641"/>
          <a:stretch>
            <a:fillRect/>
          </a:stretch>
        </p:blipFill>
        <p:spPr bwMode="auto">
          <a:xfrm>
            <a:off x="4098400" y="1196752"/>
            <a:ext cx="5031779" cy="535851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196752"/>
            <a:ext cx="4098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dirty="0" smtClean="0"/>
              <a:t>Display and sort references of interest</a:t>
            </a:r>
          </a:p>
          <a:p>
            <a:pPr marL="514350" indent="-514350">
              <a:buAutoNum type="arabicPeriod"/>
            </a:pPr>
            <a:endParaRPr lang="en-GB" sz="2400" dirty="0" smtClean="0"/>
          </a:p>
          <a:p>
            <a:pPr marL="514350" indent="-514350">
              <a:buAutoNum type="arabicPeriod"/>
            </a:pPr>
            <a:r>
              <a:rPr lang="en-GB" sz="2400" dirty="0" smtClean="0"/>
              <a:t>Select File &gt; Export</a:t>
            </a:r>
          </a:p>
          <a:p>
            <a:pPr marL="514350" indent="-514350">
              <a:buAutoNum type="arabicPeriod"/>
            </a:pPr>
            <a:endParaRPr lang="en-GB" sz="2400" dirty="0" smtClean="0"/>
          </a:p>
          <a:p>
            <a:pPr marL="514350" indent="-514350">
              <a:buAutoNum type="arabicPeriod"/>
            </a:pPr>
            <a:r>
              <a:rPr lang="en-GB" sz="2400" dirty="0" smtClean="0"/>
              <a:t>Choose an Output style e.g. ‘Annotated’ includes the abstract,</a:t>
            </a:r>
          </a:p>
          <a:p>
            <a:pPr lvl="1"/>
            <a:r>
              <a:rPr lang="en-GB" sz="2400" dirty="0" smtClean="0"/>
              <a:t>‘Numbered’ doesn’t.</a:t>
            </a:r>
          </a:p>
          <a:p>
            <a:endParaRPr lang="en-GB" sz="2400" dirty="0" smtClean="0"/>
          </a:p>
          <a:p>
            <a:r>
              <a:rPr lang="en-GB" sz="2400" dirty="0" smtClean="0"/>
              <a:t>3. Save as a .txt file</a:t>
            </a:r>
          </a:p>
          <a:p>
            <a:endParaRPr lang="en-GB" sz="2400" dirty="0" smtClean="0"/>
          </a:p>
          <a:p>
            <a:r>
              <a:rPr lang="en-GB" sz="2400" dirty="0" smtClean="0"/>
              <a:t>4. Open Word, then open your .txt file within Word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Other useful features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Removing duplicates</a:t>
            </a:r>
          </a:p>
          <a:p>
            <a:r>
              <a:rPr lang="en-GB" dirty="0" smtClean="0"/>
              <a:t>Automatically finding full text papers</a:t>
            </a:r>
          </a:p>
          <a:p>
            <a:r>
              <a:rPr lang="en-GB" dirty="0" smtClean="0"/>
              <a:t>Updating a reference</a:t>
            </a:r>
          </a:p>
          <a:p>
            <a:r>
              <a:rPr lang="en-GB" dirty="0" smtClean="0"/>
              <a:t>Sorting references into group folders</a:t>
            </a:r>
          </a:p>
          <a:p>
            <a:r>
              <a:rPr lang="en-GB" dirty="0" smtClean="0"/>
              <a:t>Add your own coding / notes in Custom Fields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Annotating PDFs</a:t>
            </a:r>
          </a:p>
          <a:p>
            <a:r>
              <a:rPr lang="en-GB" dirty="0" smtClean="0"/>
              <a:t>Access via Desktop Anywhere</a:t>
            </a:r>
          </a:p>
          <a:p>
            <a:r>
              <a:rPr lang="en-GB" dirty="0" smtClean="0"/>
              <a:t>Sharing library with others (version 7.2 and higher)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4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Key points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812755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Search and Import 1 database at a time</a:t>
            </a:r>
          </a:p>
          <a:p>
            <a:endParaRPr lang="en-GB" sz="2800" dirty="0" smtClean="0"/>
          </a:p>
          <a:p>
            <a:r>
              <a:rPr lang="en-GB" sz="2800" dirty="0" smtClean="0"/>
              <a:t>Quality of references “rubbish in – rubbish out”</a:t>
            </a:r>
          </a:p>
          <a:p>
            <a:endParaRPr lang="en-GB" sz="2800" dirty="0" smtClean="0"/>
          </a:p>
          <a:p>
            <a:r>
              <a:rPr lang="en-GB" sz="2800" dirty="0" smtClean="0"/>
              <a:t>If direct ‘export’ to EndNote doesn’t work properly, delete records and export using the ‘save and import’ process</a:t>
            </a:r>
          </a:p>
          <a:p>
            <a:endParaRPr lang="en-GB" sz="2800" dirty="0" smtClean="0"/>
          </a:p>
          <a:p>
            <a:r>
              <a:rPr lang="en-GB" sz="2800" dirty="0" smtClean="0"/>
              <a:t>Spend time finding a filter that works rather than editing lots of references</a:t>
            </a:r>
          </a:p>
          <a:p>
            <a:endParaRPr lang="en-GB" sz="2800" dirty="0" smtClean="0"/>
          </a:p>
          <a:p>
            <a:r>
              <a:rPr lang="en-GB" sz="2800" dirty="0" smtClean="0">
                <a:hlinkClick r:id="rId2"/>
              </a:rPr>
              <a:t>www.endnote.com</a:t>
            </a:r>
            <a:r>
              <a:rPr lang="en-GB" sz="2800" dirty="0" smtClean="0"/>
              <a:t> - up-to-date filters for download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3">
                    <a:lumMod val="75000"/>
                  </a:schemeClr>
                </a:solidFill>
              </a:rPr>
              <a:t>What is EndNote / Reference Management?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Create a personal electronic ‘library’ of references</a:t>
            </a:r>
          </a:p>
          <a:p>
            <a:pPr lvl="1"/>
            <a:r>
              <a:rPr lang="en-GB" dirty="0" smtClean="0"/>
              <a:t>From records you download  e.g. MEDLINE, Google Scholar, CINAHL</a:t>
            </a:r>
          </a:p>
          <a:p>
            <a:pPr lvl="1"/>
            <a:r>
              <a:rPr lang="en-GB" dirty="0" smtClean="0"/>
              <a:t>Type in your own records</a:t>
            </a:r>
          </a:p>
          <a:p>
            <a:pPr lvl="1"/>
            <a:r>
              <a:rPr lang="en-GB" dirty="0" smtClean="0"/>
              <a:t>Remove duplicates</a:t>
            </a:r>
          </a:p>
          <a:p>
            <a:pPr lvl="1"/>
            <a:r>
              <a:rPr lang="en-GB" dirty="0" smtClean="0"/>
              <a:t>Organise references into ‘groups’, folders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Can cite automatically in Microsoft Word, reduces typing errors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Others ….. Reference Manager Mendeley, </a:t>
            </a:r>
            <a:r>
              <a:rPr lang="en-GB" dirty="0" err="1" smtClean="0"/>
              <a:t>Zotero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720" y="798378"/>
            <a:ext cx="82397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kern="0" dirty="0" smtClean="0"/>
              <a:t>Library Support Pages </a:t>
            </a:r>
            <a:r>
              <a:rPr lang="en-GB" sz="2000" kern="0" dirty="0" smtClean="0">
                <a:hlinkClick r:id="rId3"/>
              </a:rPr>
              <a:t>https</a:t>
            </a:r>
            <a:r>
              <a:rPr lang="en-GB" sz="2000" kern="0" dirty="0">
                <a:hlinkClick r:id="rId3"/>
              </a:rPr>
              <a:t>://</a:t>
            </a:r>
            <a:r>
              <a:rPr lang="en-GB" sz="2000" kern="0" dirty="0" smtClean="0">
                <a:hlinkClick r:id="rId3"/>
              </a:rPr>
              <a:t>library.leeds.ac.uk/researcher-endnote</a:t>
            </a:r>
            <a:endParaRPr lang="en-GB" sz="2000" kern="0" dirty="0" smtClean="0"/>
          </a:p>
          <a:p>
            <a:endParaRPr lang="en-GB" sz="2000" b="1" kern="0" dirty="0"/>
          </a:p>
          <a:p>
            <a:endParaRPr lang="en-GB" sz="2000" b="1" kern="0" dirty="0" smtClean="0">
              <a:hlinkClick r:id="rId4"/>
            </a:endParaRPr>
          </a:p>
          <a:p>
            <a:endParaRPr lang="en-GB" sz="2400" b="1" kern="0" dirty="0" smtClean="0">
              <a:hlinkClick r:id="rId4"/>
            </a:endParaRPr>
          </a:p>
          <a:p>
            <a:endParaRPr lang="en-GB" sz="2400" kern="0" dirty="0" smtClean="0"/>
          </a:p>
          <a:p>
            <a:endParaRPr lang="en-GB" sz="2400" kern="0" dirty="0"/>
          </a:p>
          <a:p>
            <a:endParaRPr lang="en-GB" sz="2400" kern="0" dirty="0" smtClean="0"/>
          </a:p>
          <a:p>
            <a:endParaRPr lang="en-GB" sz="2400" kern="0" dirty="0"/>
          </a:p>
          <a:p>
            <a:endParaRPr lang="en-GB" sz="2400" kern="0" dirty="0" smtClean="0"/>
          </a:p>
          <a:p>
            <a:endParaRPr lang="en-GB" sz="2400" kern="0" dirty="0" smtClean="0"/>
          </a:p>
          <a:p>
            <a:endParaRPr lang="en-GB" sz="2400" b="1" kern="0" dirty="0" smtClean="0"/>
          </a:p>
          <a:p>
            <a:r>
              <a:rPr lang="en-GB" sz="2400" b="1" kern="0" dirty="0" smtClean="0"/>
              <a:t>IS  </a:t>
            </a:r>
            <a:r>
              <a:rPr lang="en-GB" sz="2400" b="1" kern="0" dirty="0"/>
              <a:t>Endnote resources for systematic </a:t>
            </a:r>
            <a:r>
              <a:rPr lang="en-GB" sz="2400" b="1" kern="0" dirty="0" smtClean="0"/>
              <a:t>reviews </a:t>
            </a:r>
            <a:endParaRPr lang="en-GB" sz="2400" b="1" kern="0" dirty="0"/>
          </a:p>
          <a:p>
            <a:r>
              <a:rPr lang="en-GB" sz="2000" kern="0" dirty="0">
                <a:hlinkClick r:id="rId5"/>
              </a:rPr>
              <a:t>http://</a:t>
            </a:r>
            <a:r>
              <a:rPr lang="en-GB" sz="2000" kern="0" dirty="0" smtClean="0">
                <a:hlinkClick r:id="rId5"/>
              </a:rPr>
              <a:t>medhealth.leeds.ac.uk/info/639/information_specialists/2044/endnote_resources</a:t>
            </a:r>
            <a:endParaRPr lang="en-GB" sz="20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497"/>
            <a:ext cx="8435280" cy="64807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Further help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9" t="57007" r="21614" b="16940"/>
          <a:stretch/>
        </p:blipFill>
        <p:spPr bwMode="auto">
          <a:xfrm>
            <a:off x="1691680" y="1628800"/>
            <a:ext cx="3737251" cy="31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8725" y="6248050"/>
            <a:ext cx="7443670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Upgrade to EndNote X8 - </a:t>
            </a:r>
            <a:r>
              <a:rPr lang="en-GB" sz="2400" dirty="0" smtClean="0"/>
              <a:t>contact IT Service Desk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89527" cy="7356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Word and EndNote Example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4" t="25791" r="18902" b="23812"/>
          <a:stretch/>
        </p:blipFill>
        <p:spPr bwMode="auto">
          <a:xfrm>
            <a:off x="1259632" y="987703"/>
            <a:ext cx="6840759" cy="5851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07" y="6503"/>
            <a:ext cx="9144000" cy="367531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 EndNote – key features</a:t>
            </a:r>
            <a:endParaRPr lang="en-GB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2541"/>
          <a:stretch/>
        </p:blipFill>
        <p:spPr bwMode="auto">
          <a:xfrm>
            <a:off x="0" y="510559"/>
            <a:ext cx="9188808" cy="634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4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Starting up EndNote X7 - 1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t="18107" r="19468" b="22680"/>
          <a:stretch/>
        </p:blipFill>
        <p:spPr bwMode="auto">
          <a:xfrm>
            <a:off x="235023" y="1124744"/>
            <a:ext cx="3616897" cy="2823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414170" y="944023"/>
            <a:ext cx="68356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427984" y="1160047"/>
            <a:ext cx="4367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Close the SYNC window </a:t>
            </a:r>
          </a:p>
          <a:p>
            <a:r>
              <a:rPr lang="en-GB" sz="2400" dirty="0" smtClean="0"/>
              <a:t>Close the Connect with Endnote window</a:t>
            </a:r>
          </a:p>
          <a:p>
            <a:endParaRPr lang="en-GB" sz="2400" dirty="0"/>
          </a:p>
          <a:p>
            <a:r>
              <a:rPr lang="en-GB" sz="2400" dirty="0" smtClean="0"/>
              <a:t>(these does not appear in X6)</a:t>
            </a:r>
            <a:endParaRPr lang="en-GB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t="26823" r="25416" b="31185"/>
          <a:stretch/>
        </p:blipFill>
        <p:spPr bwMode="auto">
          <a:xfrm>
            <a:off x="3619319" y="3459346"/>
            <a:ext cx="4880033" cy="3316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7956376" y="3243322"/>
            <a:ext cx="68356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Starting up EndNote X7 – 2</a:t>
            </a:r>
            <a:b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Turn off Automatic full text finder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1600200"/>
            <a:ext cx="3347864" cy="506916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Saves time especially if using a ‘slow’ PC</a:t>
            </a:r>
          </a:p>
          <a:p>
            <a:pPr marL="0" indent="0">
              <a:buNone/>
            </a:pPr>
            <a:endParaRPr lang="en-GB" dirty="0" smtClean="0"/>
          </a:p>
          <a:p>
            <a:pPr eaLnBrk="0" hangingPunct="0"/>
            <a:r>
              <a:rPr lang="en-US" dirty="0"/>
              <a:t>Edit &gt; Preferences &gt; Find Full </a:t>
            </a:r>
            <a:r>
              <a:rPr lang="en-US" dirty="0" smtClean="0"/>
              <a:t>text</a:t>
            </a:r>
            <a:endParaRPr lang="en-US" dirty="0"/>
          </a:p>
          <a:p>
            <a:pPr marL="0" indent="0" eaLnBrk="0" hangingPunct="0">
              <a:buNone/>
            </a:pPr>
            <a:endParaRPr lang="en-GB" dirty="0"/>
          </a:p>
          <a:p>
            <a:pPr eaLnBrk="0" hangingPunct="0"/>
            <a:r>
              <a:rPr lang="en-US" dirty="0"/>
              <a:t>Deselect Automatically invoke Find Full text on newly-imported </a:t>
            </a:r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13976" r="36561" b="34873"/>
          <a:stretch/>
        </p:blipFill>
        <p:spPr bwMode="auto">
          <a:xfrm>
            <a:off x="63058" y="1628800"/>
            <a:ext cx="5559096" cy="50405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37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14797" r="11125" b="42153"/>
          <a:stretch/>
        </p:blipFill>
        <p:spPr bwMode="auto">
          <a:xfrm>
            <a:off x="167525" y="1556792"/>
            <a:ext cx="8848627" cy="4000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Demo</a:t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Building the library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6165304"/>
            <a:ext cx="2736304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Manually add a reference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948536" y="6173688"/>
            <a:ext cx="2736304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Import a file of references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07704" y="2492896"/>
            <a:ext cx="1224136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779912" y="2356113"/>
            <a:ext cx="2168624" cy="3780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10" y="274638"/>
            <a:ext cx="860247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Import records from 1 database at time</a:t>
            </a:r>
            <a:endParaRPr lang="en-GB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Searching and importing from multiple databases together e.g. Ovid Medline and Ovid </a:t>
            </a:r>
            <a:r>
              <a:rPr lang="en-GB" sz="2400" dirty="0" err="1" smtClean="0"/>
              <a:t>Embase</a:t>
            </a:r>
            <a:r>
              <a:rPr lang="en-GB" sz="2400" dirty="0" smtClean="0"/>
              <a:t> doesn’t work well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25480"/>
            <a:ext cx="2628900" cy="2238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3268647"/>
            <a:ext cx="3363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/>
              <a:t>MeSH</a:t>
            </a:r>
            <a:r>
              <a:rPr lang="en-GB" sz="2800" b="1" dirty="0" smtClean="0"/>
              <a:t> / EMTREE</a:t>
            </a:r>
          </a:p>
          <a:p>
            <a:r>
              <a:rPr lang="en-GB" sz="2800" b="1" dirty="0" smtClean="0"/>
              <a:t>Index Term Searching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157192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EndNote Imports all records accurately</a:t>
            </a:r>
            <a:endParaRPr lang="en-GB" sz="28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77380" y="2905804"/>
            <a:ext cx="3718756" cy="16033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0010" y="4851594"/>
            <a:ext cx="3718756" cy="16033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149388" y="3040291"/>
            <a:ext cx="3673016" cy="16128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14371" y="4785240"/>
            <a:ext cx="3673016" cy="16128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16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85010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Getting records from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Pubmed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into EndNote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723" y="1556792"/>
            <a:ext cx="5376597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686</Words>
  <Application>Microsoft Office PowerPoint</Application>
  <PresentationFormat>On-screen Show (4:3)</PresentationFormat>
  <Paragraphs>157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EndNote X7 Basics – getting started with EndNote X7</vt:lpstr>
      <vt:lpstr>What is EndNote / Reference Management?</vt:lpstr>
      <vt:lpstr>Word and EndNote Example</vt:lpstr>
      <vt:lpstr> EndNote – key features</vt:lpstr>
      <vt:lpstr>Starting up EndNote X7 - 1</vt:lpstr>
      <vt:lpstr>Starting up EndNote X7 – 2 Turn off Automatic full text finder</vt:lpstr>
      <vt:lpstr>Demo Building the library</vt:lpstr>
      <vt:lpstr>Import records from 1 database at time</vt:lpstr>
      <vt:lpstr>Getting records from Pubmed into EndNote</vt:lpstr>
      <vt:lpstr>PowerPoint Presentation</vt:lpstr>
      <vt:lpstr>Find a filter to import your file correctly</vt:lpstr>
      <vt:lpstr>Google Scholar Import</vt:lpstr>
      <vt:lpstr>Google Scholar Import</vt:lpstr>
      <vt:lpstr>Manually adding a record</vt:lpstr>
      <vt:lpstr>Change the display – show all citation details</vt:lpstr>
      <vt:lpstr>Cite while you Write</vt:lpstr>
      <vt:lpstr>Create a list of references</vt:lpstr>
      <vt:lpstr>Other useful features</vt:lpstr>
      <vt:lpstr>Key points</vt:lpstr>
      <vt:lpstr>Further help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Review Searching: an overview</dc:title>
  <dc:creator>Judy Wright</dc:creator>
  <cp:lastModifiedBy>Naila Dracup</cp:lastModifiedBy>
  <cp:revision>154</cp:revision>
  <cp:lastPrinted>2017-01-17T13:24:29Z</cp:lastPrinted>
  <dcterms:created xsi:type="dcterms:W3CDTF">2012-10-07T17:08:36Z</dcterms:created>
  <dcterms:modified xsi:type="dcterms:W3CDTF">2017-01-18T11:40:05Z</dcterms:modified>
</cp:coreProperties>
</file>